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7"/>
  </p:notesMasterIdLst>
  <p:sldIdLst>
    <p:sldId id="323" r:id="rId2"/>
    <p:sldId id="257" r:id="rId3"/>
    <p:sldId id="283" r:id="rId4"/>
    <p:sldId id="385" r:id="rId5"/>
    <p:sldId id="386" r:id="rId6"/>
    <p:sldId id="387" r:id="rId7"/>
    <p:sldId id="388" r:id="rId8"/>
    <p:sldId id="354" r:id="rId9"/>
    <p:sldId id="398" r:id="rId10"/>
    <p:sldId id="384" r:id="rId11"/>
    <p:sldId id="355" r:id="rId12"/>
    <p:sldId id="356" r:id="rId13"/>
    <p:sldId id="358" r:id="rId14"/>
    <p:sldId id="396" r:id="rId15"/>
    <p:sldId id="392" r:id="rId16"/>
    <p:sldId id="359" r:id="rId17"/>
    <p:sldId id="360" r:id="rId18"/>
    <p:sldId id="399" r:id="rId19"/>
    <p:sldId id="361" r:id="rId20"/>
    <p:sldId id="362" r:id="rId21"/>
    <p:sldId id="363" r:id="rId22"/>
    <p:sldId id="364" r:id="rId23"/>
    <p:sldId id="365" r:id="rId24"/>
    <p:sldId id="366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93" r:id="rId34"/>
    <p:sldId id="394" r:id="rId35"/>
    <p:sldId id="377" r:id="rId36"/>
    <p:sldId id="382" r:id="rId37"/>
    <p:sldId id="400" r:id="rId38"/>
    <p:sldId id="409" r:id="rId39"/>
    <p:sldId id="410" r:id="rId40"/>
    <p:sldId id="411" r:id="rId41"/>
    <p:sldId id="414" r:id="rId42"/>
    <p:sldId id="413" r:id="rId43"/>
    <p:sldId id="322" r:id="rId44"/>
    <p:sldId id="281" r:id="rId45"/>
    <p:sldId id="35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0D91E-B944-4B18-9635-B6E231E07EF9}">
          <p14:sldIdLst>
            <p14:sldId id="323"/>
            <p14:sldId id="257"/>
            <p14:sldId id="283"/>
            <p14:sldId id="385"/>
            <p14:sldId id="386"/>
            <p14:sldId id="387"/>
            <p14:sldId id="388"/>
            <p14:sldId id="354"/>
            <p14:sldId id="398"/>
            <p14:sldId id="384"/>
            <p14:sldId id="355"/>
            <p14:sldId id="356"/>
            <p14:sldId id="358"/>
            <p14:sldId id="396"/>
            <p14:sldId id="392"/>
            <p14:sldId id="359"/>
            <p14:sldId id="360"/>
            <p14:sldId id="399"/>
            <p14:sldId id="361"/>
            <p14:sldId id="362"/>
            <p14:sldId id="363"/>
            <p14:sldId id="364"/>
            <p14:sldId id="365"/>
            <p14:sldId id="366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93"/>
            <p14:sldId id="394"/>
            <p14:sldId id="377"/>
            <p14:sldId id="382"/>
            <p14:sldId id="400"/>
            <p14:sldId id="409"/>
            <p14:sldId id="410"/>
            <p14:sldId id="411"/>
            <p14:sldId id="414"/>
            <p14:sldId id="413"/>
            <p14:sldId id="322"/>
            <p14:sldId id="281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0" autoAdjust="0"/>
    <p:restoredTop sz="79881" autoAdjust="0"/>
  </p:normalViewPr>
  <p:slideViewPr>
    <p:cSldViewPr>
      <p:cViewPr varScale="1">
        <p:scale>
          <a:sx n="85" d="100"/>
          <a:sy n="85" d="100"/>
        </p:scale>
        <p:origin x="5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E8DB4-41FD-4B1C-8DC8-5946F090403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</dgm:pt>
    <dgm:pt modelId="{D318D680-C4D4-4766-AC6B-9DCE546D2B95}">
      <dgm:prSet phldrT="[Text]"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Warm up.        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Preparing the mind and body 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D4621-945D-46BB-8A13-4D8200A5A86E}" type="parTrans" cxnId="{2158EA17-D413-45A8-B09D-49169EA0FF73}">
      <dgm:prSet/>
      <dgm:spPr/>
      <dgm:t>
        <a:bodyPr/>
        <a:lstStyle/>
        <a:p>
          <a:endParaRPr lang="en-GB"/>
        </a:p>
      </dgm:t>
    </dgm:pt>
    <dgm:pt modelId="{E1A38044-CC3A-40FA-AC20-FF35D90D574C}" type="sibTrans" cxnId="{2158EA17-D413-45A8-B09D-49169EA0FF73}">
      <dgm:prSet/>
      <dgm:spPr/>
      <dgm:t>
        <a:bodyPr/>
        <a:lstStyle/>
        <a:p>
          <a:endParaRPr lang="en-GB"/>
        </a:p>
      </dgm:t>
    </dgm:pt>
    <dgm:pt modelId="{A5580106-83EA-40BC-A081-4AE03EDB38E2}">
      <dgm:prSet phldrT="[Text]"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Main activity.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Training specific fitness components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CB6967-8722-45AC-923E-B30F4531C1D6}" type="parTrans" cxnId="{3F265D1B-75AD-4B97-A960-70BB38DB67F9}">
      <dgm:prSet/>
      <dgm:spPr/>
      <dgm:t>
        <a:bodyPr/>
        <a:lstStyle/>
        <a:p>
          <a:endParaRPr lang="en-GB"/>
        </a:p>
      </dgm:t>
    </dgm:pt>
    <dgm:pt modelId="{FA6C5765-3E8D-4C45-9EFC-99E5A89E0294}" type="sibTrans" cxnId="{3F265D1B-75AD-4B97-A960-70BB38DB67F9}">
      <dgm:prSet/>
      <dgm:spPr/>
      <dgm:t>
        <a:bodyPr/>
        <a:lstStyle/>
        <a:p>
          <a:endParaRPr lang="en-GB"/>
        </a:p>
      </dgm:t>
    </dgm:pt>
    <dgm:pt modelId="{CA303A37-1B56-4654-BFEE-D497D722DEE8}">
      <dgm:prSet phldrT="[Text]"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Cool down.     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Returning the body to non-exercise state 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6AF3A-4E1A-4ECF-8D91-6B48B3F2C7D2}" type="parTrans" cxnId="{56F97AF4-7013-4E9A-8102-DA51CFAA67B1}">
      <dgm:prSet/>
      <dgm:spPr/>
      <dgm:t>
        <a:bodyPr/>
        <a:lstStyle/>
        <a:p>
          <a:endParaRPr lang="en-GB"/>
        </a:p>
      </dgm:t>
    </dgm:pt>
    <dgm:pt modelId="{3B89F70D-01DA-4859-82AD-992B90655104}" type="sibTrans" cxnId="{56F97AF4-7013-4E9A-8102-DA51CFAA67B1}">
      <dgm:prSet/>
      <dgm:spPr/>
      <dgm:t>
        <a:bodyPr/>
        <a:lstStyle/>
        <a:p>
          <a:endParaRPr lang="en-GB"/>
        </a:p>
      </dgm:t>
    </dgm:pt>
    <dgm:pt modelId="{3E1B420A-6D57-4948-96DA-7168129F7088}" type="pres">
      <dgm:prSet presAssocID="{6A6E8DB4-41FD-4B1C-8DC8-5946F090403D}" presName="Name0" presStyleCnt="0">
        <dgm:presLayoutVars>
          <dgm:dir/>
          <dgm:resizeHandles val="exact"/>
        </dgm:presLayoutVars>
      </dgm:prSet>
      <dgm:spPr/>
    </dgm:pt>
    <dgm:pt modelId="{479FD23C-AD90-4A9C-BEF1-5DBE2A62A8F4}" type="pres">
      <dgm:prSet presAssocID="{D318D680-C4D4-4766-AC6B-9DCE546D2B9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AA594-7126-43FB-8CF8-2EB1DEAD8E07}" type="pres">
      <dgm:prSet presAssocID="{E1A38044-CC3A-40FA-AC20-FF35D90D574C}" presName="space" presStyleCnt="0"/>
      <dgm:spPr/>
    </dgm:pt>
    <dgm:pt modelId="{6C4A6E7D-0D51-4995-8FFE-387D182FE8F6}" type="pres">
      <dgm:prSet presAssocID="{A5580106-83EA-40BC-A081-4AE03EDB38E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2E496-9CF1-4C28-9623-7D6299B77EEF}" type="pres">
      <dgm:prSet presAssocID="{FA6C5765-3E8D-4C45-9EFC-99E5A89E0294}" presName="space" presStyleCnt="0"/>
      <dgm:spPr/>
    </dgm:pt>
    <dgm:pt modelId="{0AE9322F-E84B-4443-88D3-9A56B8949C6E}" type="pres">
      <dgm:prSet presAssocID="{CA303A37-1B56-4654-BFEE-D497D722DEE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8395AD-32B8-4C44-898F-1DDFF9C31957}" type="presOf" srcId="{D318D680-C4D4-4766-AC6B-9DCE546D2B95}" destId="{479FD23C-AD90-4A9C-BEF1-5DBE2A62A8F4}" srcOrd="0" destOrd="0" presId="urn:microsoft.com/office/officeart/2005/8/layout/venn3"/>
    <dgm:cxn modelId="{2158EA17-D413-45A8-B09D-49169EA0FF73}" srcId="{6A6E8DB4-41FD-4B1C-8DC8-5946F090403D}" destId="{D318D680-C4D4-4766-AC6B-9DCE546D2B95}" srcOrd="0" destOrd="0" parTransId="{5D9D4621-945D-46BB-8A13-4D8200A5A86E}" sibTransId="{E1A38044-CC3A-40FA-AC20-FF35D90D574C}"/>
    <dgm:cxn modelId="{3F265D1B-75AD-4B97-A960-70BB38DB67F9}" srcId="{6A6E8DB4-41FD-4B1C-8DC8-5946F090403D}" destId="{A5580106-83EA-40BC-A081-4AE03EDB38E2}" srcOrd="1" destOrd="0" parTransId="{A5CB6967-8722-45AC-923E-B30F4531C1D6}" sibTransId="{FA6C5765-3E8D-4C45-9EFC-99E5A89E0294}"/>
    <dgm:cxn modelId="{B29EE83F-737A-4ADB-8C1C-27099064F503}" type="presOf" srcId="{CA303A37-1B56-4654-BFEE-D497D722DEE8}" destId="{0AE9322F-E84B-4443-88D3-9A56B8949C6E}" srcOrd="0" destOrd="0" presId="urn:microsoft.com/office/officeart/2005/8/layout/venn3"/>
    <dgm:cxn modelId="{F3B4EEBF-7F6C-4FF2-841E-67FAE3CEAAC4}" type="presOf" srcId="{A5580106-83EA-40BC-A081-4AE03EDB38E2}" destId="{6C4A6E7D-0D51-4995-8FFE-387D182FE8F6}" srcOrd="0" destOrd="0" presId="urn:microsoft.com/office/officeart/2005/8/layout/venn3"/>
    <dgm:cxn modelId="{56F97AF4-7013-4E9A-8102-DA51CFAA67B1}" srcId="{6A6E8DB4-41FD-4B1C-8DC8-5946F090403D}" destId="{CA303A37-1B56-4654-BFEE-D497D722DEE8}" srcOrd="2" destOrd="0" parTransId="{9886AF3A-4E1A-4ECF-8D91-6B48B3F2C7D2}" sibTransId="{3B89F70D-01DA-4859-82AD-992B90655104}"/>
    <dgm:cxn modelId="{527602BF-3194-4545-910F-6227BB872407}" type="presOf" srcId="{6A6E8DB4-41FD-4B1C-8DC8-5946F090403D}" destId="{3E1B420A-6D57-4948-96DA-7168129F7088}" srcOrd="0" destOrd="0" presId="urn:microsoft.com/office/officeart/2005/8/layout/venn3"/>
    <dgm:cxn modelId="{58783597-CC37-4F73-AA3A-2C5AF07DB096}" type="presParOf" srcId="{3E1B420A-6D57-4948-96DA-7168129F7088}" destId="{479FD23C-AD90-4A9C-BEF1-5DBE2A62A8F4}" srcOrd="0" destOrd="0" presId="urn:microsoft.com/office/officeart/2005/8/layout/venn3"/>
    <dgm:cxn modelId="{5ECD2EDD-09C4-4912-9C5D-B3FFCE53DDFE}" type="presParOf" srcId="{3E1B420A-6D57-4948-96DA-7168129F7088}" destId="{AD1AA594-7126-43FB-8CF8-2EB1DEAD8E07}" srcOrd="1" destOrd="0" presId="urn:microsoft.com/office/officeart/2005/8/layout/venn3"/>
    <dgm:cxn modelId="{2237A386-7FCB-4989-896A-1C4B286D7AC3}" type="presParOf" srcId="{3E1B420A-6D57-4948-96DA-7168129F7088}" destId="{6C4A6E7D-0D51-4995-8FFE-387D182FE8F6}" srcOrd="2" destOrd="0" presId="urn:microsoft.com/office/officeart/2005/8/layout/venn3"/>
    <dgm:cxn modelId="{42827D92-27A5-4718-A425-B41C6C3034D9}" type="presParOf" srcId="{3E1B420A-6D57-4948-96DA-7168129F7088}" destId="{8EA2E496-9CF1-4C28-9623-7D6299B77EEF}" srcOrd="3" destOrd="0" presId="urn:microsoft.com/office/officeart/2005/8/layout/venn3"/>
    <dgm:cxn modelId="{AC083DC5-DB3C-421B-B5F9-5CDEA7756564}" type="presParOf" srcId="{3E1B420A-6D57-4948-96DA-7168129F7088}" destId="{0AE9322F-E84B-4443-88D3-9A56B8949C6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D23C-AD90-4A9C-BEF1-5DBE2A62A8F4}">
      <dsp:nvSpPr>
        <dsp:cNvPr id="0" name=""/>
        <dsp:cNvSpPr/>
      </dsp:nvSpPr>
      <dsp:spPr>
        <a:xfrm>
          <a:off x="2757" y="198478"/>
          <a:ext cx="2411355" cy="24113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705" tIns="22860" rIns="13270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Warm up.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Preparing the mind and body 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892" y="551613"/>
        <a:ext cx="1705085" cy="1705085"/>
      </dsp:txXfrm>
    </dsp:sp>
    <dsp:sp modelId="{6C4A6E7D-0D51-4995-8FFE-387D182FE8F6}">
      <dsp:nvSpPr>
        <dsp:cNvPr id="0" name=""/>
        <dsp:cNvSpPr/>
      </dsp:nvSpPr>
      <dsp:spPr>
        <a:xfrm>
          <a:off x="1931842" y="198478"/>
          <a:ext cx="2411355" cy="2411355"/>
        </a:xfrm>
        <a:prstGeom prst="ellipse">
          <a:avLst/>
        </a:prstGeom>
        <a:solidFill>
          <a:schemeClr val="accent5">
            <a:alpha val="50000"/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705" tIns="22860" rIns="13270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Main activity.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 specific fitness components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977" y="551613"/>
        <a:ext cx="1705085" cy="1705085"/>
      </dsp:txXfrm>
    </dsp:sp>
    <dsp:sp modelId="{0AE9322F-E84B-4443-88D3-9A56B8949C6E}">
      <dsp:nvSpPr>
        <dsp:cNvPr id="0" name=""/>
        <dsp:cNvSpPr/>
      </dsp:nvSpPr>
      <dsp:spPr>
        <a:xfrm>
          <a:off x="3860926" y="198478"/>
          <a:ext cx="2411355" cy="2411355"/>
        </a:xfrm>
        <a:prstGeom prst="ellipse">
          <a:avLst/>
        </a:prstGeom>
        <a:solidFill>
          <a:schemeClr val="accent5">
            <a:alpha val="50000"/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2705" tIns="22860" rIns="132705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Cool down.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Returning the body to non-exercise state 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4061" y="551613"/>
        <a:ext cx="1705085" cy="170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6673-6CF5-486A-B4CE-0D17BEC7870B}" type="datetimeFigureOut">
              <a:rPr lang="en-GB" smtClean="0"/>
              <a:pPr/>
              <a:t>19/07/2016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13E1-D7A6-45CE-9C7F-6F56D9EAD3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1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1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2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65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30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4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3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3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4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4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5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2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01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70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23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13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14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90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8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8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4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909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23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24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83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42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7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90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11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00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1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77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99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40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44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23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14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0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6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6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0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37A0-42A9-426E-A3F6-09E8D80B4596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E3DA-2B79-4187-9015-D94BBF159B14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8DB2-D073-4030-A6C5-74EE69034F6F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A339-75BF-48F0-A593-C63D3E639B04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58-0D7C-48AD-A6BA-C5959AD4E908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918-CD02-44D4-9994-0AFEB0E772E2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57D2-2256-4588-9E3D-99848227E742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D30-52D7-45FE-8772-928F837E5011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28D-F2C2-44AD-AD23-82BC9ED43AAE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6577-E3B6-49FB-A5BC-74A35BDD9CFB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AE8B-E5B4-4458-BA07-B4FB9D3196AF}" type="datetime1">
              <a:rPr lang="en-GB" smtClean="0"/>
              <a:pPr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50A2-AEC2-4633-A0DF-2BFC66B0EBB8}" type="datetime1">
              <a:rPr lang="en-GB" smtClean="0"/>
              <a:pPr/>
              <a:t>19/07/2016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4C20-79BB-4167-945B-FF7D86F6A0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581128"/>
            <a:ext cx="7128792" cy="50405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exercise referral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436272"/>
            <a:ext cx="5940152" cy="72903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LO: Collecting information for planning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Other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Medical history and presenting conditions 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Medications 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Reason for referral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Activity likes and dislikes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Lifestyle and habits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e.g.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time available, diet,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smoking,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Social and psychological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Goals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Purpose of information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>
                <a:latin typeface="Arial" pitchFamily="34" charset="0"/>
                <a:cs typeface="Arial" pitchFamily="34" charset="0"/>
              </a:rPr>
              <a:t>identify client needs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wants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ensure client participation 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safe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reduce risk, e.g. signpost back to GP, if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needed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maximise effectiveness of the programme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designed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tailor programme design to meet client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needs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meet industry codes of professional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practice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would you gather the different information from clients?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3140968"/>
            <a:ext cx="619268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follow scheme protocols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01806"/>
            <a:ext cx="6506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Methods</a:t>
            </a:r>
            <a:endParaRPr lang="en-GB" altLang="en-US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 records provided by GP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PAR-Q/</a:t>
            </a:r>
            <a:r>
              <a:rPr lang="en-GB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PARmedX</a:t>
            </a: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other </a:t>
            </a: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questionnaires </a:t>
            </a:r>
            <a:endParaRPr lang="en-GB" alt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 questions/consultation 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measurements and assessments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Observation </a:t>
            </a: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815916" cy="2543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836712"/>
            <a:ext cx="22322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must be appropriate for client needs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48680"/>
            <a:ext cx="6768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Transferred records from GP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Client’s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personal details (name, age,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gender, etc.)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Reason for referral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Summary of past and present medical history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Medications or other treatments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stratification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important information (language, religious or cultural needs)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Client’s preferred method of contact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measurements (blood pressure, BMI)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PAR-Q/</a:t>
            </a:r>
            <a:r>
              <a:rPr lang="en-GB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PARmedX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Informed consent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0"/>
            <a:ext cx="676875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Client needs to be considered 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Medical conditions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Medication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Age and gender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Visual or hearing impaired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Language spoken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Physical limitations or disabilities</a:t>
            </a:r>
          </a:p>
          <a:p>
            <a:endParaRPr lang="en-GB" altLang="en-US" dirty="0" smtClean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Modification may be needed to the methods used to gather information, e.g. </a:t>
            </a:r>
          </a:p>
          <a:p>
            <a:endParaRPr lang="en-GB" altLang="en-US" dirty="0" smtClean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Written resources available in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languages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hysical assessments modified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(if used)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 of oral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 instead of written </a:t>
            </a:r>
          </a:p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1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PAR-Q/</a:t>
            </a:r>
            <a:r>
              <a:rPr lang="en-GB" sz="3600" b="1" dirty="0" err="1" smtClean="0">
                <a:latin typeface="Arial" pitchFamily="34" charset="0"/>
                <a:cs typeface="Arial" pitchFamily="34" charset="0"/>
              </a:rPr>
              <a:t>PARmedX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Medical health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check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Current industry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requirement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List of closed questions – yes 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Yes responses need to be signposted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GP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No responses – can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participate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Quick and immediate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method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Permanent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record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has to be checked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updated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PARmedX</a:t>
            </a:r>
            <a:r>
              <a:rPr lang="en-GB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used for exercise referral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CSEP website provides questionnaire and clearance letter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032" y="188640"/>
            <a:ext cx="73448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Verbal questions – consultation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identify change and sustain talk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explore likes, dislikes, goals,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lifestyle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explore barriers to activity and support systems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Readiness to exercise and motivation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Conversational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approach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Builds rapport – can get to know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client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 probe and ask for more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information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Need effective conversation and questioning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skills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Need private area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consultations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04664"/>
            <a:ext cx="67687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Consultation approach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GB" dirty="0">
                <a:latin typeface="Arial" pitchFamily="34" charset="0"/>
                <a:cs typeface="Arial" pitchFamily="34" charset="0"/>
              </a:rPr>
              <a:t>private area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consultations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effective </a:t>
            </a:r>
            <a:r>
              <a:rPr lang="en-GB" dirty="0">
                <a:latin typeface="Arial" pitchFamily="34" charset="0"/>
                <a:cs typeface="Arial" pitchFamily="34" charset="0"/>
              </a:rPr>
              <a:t>conversation and questioning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skills to build rapport and facilitate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conversation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 and clarify own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role and responsibilities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Listen to the client and show sensitivity and empathy to the information they provide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 using appropriate formats to aid analysis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Treat confidential information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correctly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Observation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Can observe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clothing and footwear, posture</a:t>
            </a:r>
            <a:r>
              <a:rPr lang="en-GB" dirty="0">
                <a:latin typeface="Arial" pitchFamily="34" charset="0"/>
                <a:cs typeface="Arial" pitchFamily="34" charset="0"/>
              </a:rPr>
              <a:t>, gender, height, weight, gait, fat storage, body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language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Immediate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assessment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Cannot observe some things, e.g. medical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conditions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7236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Knowledge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principles of informed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Summarise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information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that should be collected when designing an exercise referral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select the most appropriate methods of collecting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information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need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interpret information collected from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 order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needs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legal and ethical implications of collecting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information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665" y="17028"/>
            <a:ext cx="71287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Static posture</a:t>
            </a: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Side view 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Plumb line: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to lateral malleolus (ankle)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Midline of knee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Greater trochanter (hip)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Pelvis – ASIS and PSIS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Lumbar spine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Thoracic spine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Midline shoulder (acromion process)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Ear lobe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Crown of head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77" y="332656"/>
            <a:ext cx="3006080" cy="4509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468953" y="332656"/>
            <a:ext cx="0" cy="4557023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0888" y="260648"/>
            <a:ext cx="4222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Static </a:t>
            </a: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posture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Check symmetry: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Shoulders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Waist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creases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Feet turn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Muscle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Arch of foot-supinated/pronated</a:t>
            </a: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112924" cy="36872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76056" y="1268760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1772816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2636912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0888" y="260648"/>
            <a:ext cx="42228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Static posture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b="1" dirty="0" smtClean="0">
                <a:latin typeface="Arial" panose="020B0604020202020204" pitchFamily="34" charset="0"/>
                <a:cs typeface="Arial" pitchFamily="34" charset="0"/>
              </a:rPr>
              <a:t>Anterior.</a:t>
            </a:r>
          </a:p>
          <a:p>
            <a:pPr>
              <a:lnSpc>
                <a:spcPct val="150000"/>
              </a:lnSpc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Check symmetry:</a:t>
            </a:r>
            <a:endParaRPr lang="en-GB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itchFamily="34" charset="0"/>
              </a:rPr>
              <a:t>Head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Shoulders</a:t>
            </a:r>
            <a:endParaRPr lang="en-GB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itchFamily="34" charset="0"/>
              </a:rPr>
              <a:t>Hips</a:t>
            </a:r>
            <a:endParaRPr lang="en-GB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itchFamily="34" charset="0"/>
              </a:rPr>
              <a:t>Knee over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Feet turned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Arch of foot - supinated/pronated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112924" cy="36872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76056" y="1268760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1772816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2636912"/>
            <a:ext cx="32403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7" y="188640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Posture deviations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20984"/>
          <a:stretch/>
        </p:blipFill>
        <p:spPr>
          <a:xfrm>
            <a:off x="1907704" y="1200084"/>
            <a:ext cx="6552728" cy="294046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80254"/>
              </p:ext>
            </p:extLst>
          </p:nvPr>
        </p:nvGraphicFramePr>
        <p:xfrm>
          <a:off x="1763687" y="4140549"/>
          <a:ext cx="7056786" cy="12241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5"/>
                <a:gridCol w="1008112"/>
                <a:gridCol w="936104"/>
                <a:gridCol w="1008112"/>
                <a:gridCol w="1512168"/>
                <a:gridCol w="1656185"/>
              </a:tblGrid>
              <a:tr h="1224136"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Flatback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 kyphosis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GB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 lordosis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 lordosis </a:t>
                      </a: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 kyphosis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Scoliosis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Scoliosis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684" y="-1"/>
            <a:ext cx="6768752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Physical health measures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dirty="0" smtClean="0">
                <a:latin typeface="Arial" charset="0"/>
                <a:cs typeface="Calibri" pitchFamily="34" charset="0"/>
              </a:rPr>
              <a:t>Health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Pre-exercise heart </a:t>
            </a:r>
            <a:r>
              <a:rPr lang="en-US" dirty="0" smtClean="0">
                <a:latin typeface="Arial" charset="0"/>
                <a:cs typeface="Calibri" pitchFamily="34" charset="0"/>
              </a:rPr>
              <a:t>rate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Pre-exercise </a:t>
            </a:r>
            <a:r>
              <a:rPr lang="en-US" dirty="0">
                <a:latin typeface="Arial" charset="0"/>
                <a:cs typeface="Calibri" pitchFamily="34" charset="0"/>
              </a:rPr>
              <a:t>blood </a:t>
            </a:r>
            <a:r>
              <a:rPr lang="en-US" dirty="0" smtClean="0">
                <a:latin typeface="Arial" charset="0"/>
                <a:cs typeface="Calibri" pitchFamily="34" charset="0"/>
              </a:rPr>
              <a:t>pressure</a:t>
            </a:r>
            <a:endParaRPr lang="en-US" dirty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Body </a:t>
            </a:r>
            <a:r>
              <a:rPr lang="en-US" dirty="0">
                <a:latin typeface="Arial" charset="0"/>
                <a:cs typeface="Calibri" pitchFamily="34" charset="0"/>
              </a:rPr>
              <a:t>Mass Index (BMI</a:t>
            </a:r>
            <a:r>
              <a:rPr lang="en-US" dirty="0" smtClean="0">
                <a:latin typeface="Arial" charset="0"/>
                <a:cs typeface="Calibri" pitchFamily="34" charset="0"/>
              </a:rPr>
              <a:t>)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Posture, e.g. plumb </a:t>
            </a:r>
            <a:r>
              <a:rPr lang="en-US" dirty="0" smtClean="0">
                <a:latin typeface="Arial" charset="0"/>
                <a:cs typeface="Calibri" pitchFamily="34" charset="0"/>
              </a:rPr>
              <a:t>line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Body fat </a:t>
            </a:r>
            <a:r>
              <a:rPr lang="en-US" dirty="0" smtClean="0">
                <a:latin typeface="Arial" charset="0"/>
                <a:cs typeface="Calibri" pitchFamily="34" charset="0"/>
              </a:rPr>
              <a:t>measurements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Calibri" pitchFamily="34" charset="0"/>
              </a:rPr>
              <a:t>Anthropometric </a:t>
            </a:r>
            <a:r>
              <a:rPr lang="en-US" dirty="0" smtClean="0">
                <a:latin typeface="Arial" charset="0"/>
                <a:cs typeface="Calibri" pitchFamily="34" charset="0"/>
              </a:rPr>
              <a:t>measures, </a:t>
            </a:r>
            <a:r>
              <a:rPr lang="en-US" dirty="0">
                <a:latin typeface="Arial" charset="0"/>
                <a:cs typeface="Calibri" pitchFamily="34" charset="0"/>
              </a:rPr>
              <a:t>e.g. waist </a:t>
            </a:r>
            <a:r>
              <a:rPr lang="en-US" dirty="0" smtClean="0">
                <a:latin typeface="Arial" charset="0"/>
                <a:cs typeface="Calibri" pitchFamily="34" charset="0"/>
              </a:rPr>
              <a:t>circumference</a:t>
            </a:r>
            <a:endParaRPr lang="en-US" dirty="0">
              <a:latin typeface="Arial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2808312" cy="18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65313"/>
            <a:ext cx="712879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eart rate </a:t>
            </a:r>
            <a:endParaRPr lang="en-US" dirty="0" smtClean="0"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3548879" cy="3240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54" y="2341789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65313"/>
            <a:ext cx="712879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eart rate </a:t>
            </a:r>
            <a:endParaRPr lang="en-US" dirty="0" smtClean="0">
              <a:latin typeface="Arial" charset="0"/>
              <a:ea typeface="ＭＳ Ｐゴシック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Measures the 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number of heart beats every 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minute</a:t>
            </a: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Average 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resting heart rate – 70 beats 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per minute (bpm) </a:t>
            </a:r>
            <a:endParaRPr lang="en-US" dirty="0" smtClean="0">
              <a:latin typeface="Arial" charset="0"/>
              <a:ea typeface="ＭＳ Ｐゴシック" charset="0"/>
              <a:cs typeface="Times New Roman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Resting heart rate taken after a long sleep or </a:t>
            </a:r>
            <a:r>
              <a:rPr lang="en-US" dirty="0" smtClean="0">
                <a:latin typeface="Arial" charset="0"/>
                <a:ea typeface="ＭＳ Ｐゴシック" charset="0"/>
                <a:cs typeface="Times New Roman" charset="0"/>
              </a:rPr>
              <a:t>rest</a:t>
            </a:r>
            <a:endParaRPr lang="en-US" dirty="0" smtClean="0">
              <a:latin typeface="Arial" charset="0"/>
              <a:ea typeface="ＭＳ Ｐゴシック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Contra-indication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Resting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heart rate (100 bpm)</a:t>
            </a:r>
          </a:p>
          <a:p>
            <a:pPr algn="just">
              <a:defRPr/>
            </a:pPr>
            <a:endParaRPr lang="en-US" dirty="0">
              <a:latin typeface="Arial" charset="0"/>
              <a:ea typeface="Calibri" charset="0"/>
              <a:cs typeface="Arial" charset="0"/>
            </a:endParaRPr>
          </a:p>
          <a:p>
            <a:pPr algn="just">
              <a:defRPr/>
            </a:pPr>
            <a:r>
              <a:rPr lang="en-US" b="1" dirty="0" smtClean="0">
                <a:latin typeface="Arial" charset="0"/>
                <a:ea typeface="Calibri" charset="0"/>
                <a:cs typeface="Arial" charset="0"/>
              </a:rPr>
              <a:t>Method: </a:t>
            </a:r>
          </a:p>
          <a:p>
            <a:pPr algn="just">
              <a:defRPr/>
            </a:pPr>
            <a:endParaRPr lang="en-US" b="1" dirty="0" smtClean="0">
              <a:latin typeface="Arial" charset="0"/>
              <a:ea typeface="Calibri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Let the client rest for 5 to 10 minutes (e.g. seated, no exertion)</a:t>
            </a:r>
            <a:endParaRPr lang="en-GB" dirty="0" smtClean="0"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Use tips of middle and index finger to locate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radial artery.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Find the pulse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Count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pulse for 60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seconds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R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ecord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the result </a:t>
            </a:r>
            <a:endParaRPr lang="en-US" dirty="0" smtClean="0">
              <a:latin typeface="Arial" charset="0"/>
              <a:ea typeface="ＭＳ Ｐゴシック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Repeat to check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33695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Blood pressure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5671740" cy="37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88640"/>
            <a:ext cx="6768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Blood pressure </a:t>
            </a:r>
          </a:p>
          <a:p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Pressure of blood on heart and blood vessels.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Average – 120/80 systolic – diastolic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Stage 1 hypertension </a:t>
            </a:r>
            <a:r>
              <a:rPr lang="en-GB" dirty="0">
                <a:latin typeface="Arial" pitchFamily="34" charset="0"/>
                <a:cs typeface="Arial" pitchFamily="34" charset="0"/>
              </a:rPr>
              <a:t>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140/90 </a:t>
            </a:r>
            <a:r>
              <a:rPr lang="en-GB" dirty="0">
                <a:latin typeface="Arial" pitchFamily="34" charset="0"/>
                <a:cs typeface="Arial" pitchFamily="34" charset="0"/>
              </a:rPr>
              <a:t>systolic – diastolic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Contraindications = Blood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pressure (180/110)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charset="0"/>
              <a:ea typeface="Calibri" charset="0"/>
              <a:cs typeface="Arial" charset="0"/>
            </a:endParaRPr>
          </a:p>
          <a:p>
            <a:pPr algn="just">
              <a:defRPr/>
            </a:pPr>
            <a:r>
              <a:rPr lang="en-US" b="1" dirty="0" smtClean="0">
                <a:latin typeface="Arial" charset="0"/>
                <a:ea typeface="Calibri" charset="0"/>
                <a:cs typeface="Arial" charset="0"/>
              </a:rPr>
              <a:t>Method</a:t>
            </a:r>
            <a:r>
              <a:rPr lang="en-US" b="1" dirty="0">
                <a:latin typeface="Arial" charset="0"/>
                <a:ea typeface="Calibri" charset="0"/>
                <a:cs typeface="Arial" charset="0"/>
              </a:rPr>
              <a:t>: </a:t>
            </a:r>
          </a:p>
          <a:p>
            <a:pPr algn="just">
              <a:defRPr/>
            </a:pPr>
            <a:endParaRPr lang="en-US" b="1" dirty="0">
              <a:latin typeface="Arial" charset="0"/>
              <a:ea typeface="Calibri" charset="0"/>
              <a:cs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Let the client rest for 5 to 10 minutes (e.g. seated, no exertion)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Position ambulatory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cuff</a:t>
            </a:r>
            <a:endParaRPr lang="en-US" dirty="0" smtClean="0">
              <a:latin typeface="Arial" charset="0"/>
              <a:ea typeface="ＭＳ Ｐゴシック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Inflate</a:t>
            </a:r>
            <a:endParaRPr lang="en-US" dirty="0" smtClean="0">
              <a:latin typeface="Arial" charset="0"/>
              <a:ea typeface="ＭＳ Ｐゴシック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Record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the result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Repeat to check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Blood pressure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3951" y="1700808"/>
          <a:ext cx="6772505" cy="34971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57251"/>
                <a:gridCol w="2257251"/>
                <a:gridCol w="2258003"/>
              </a:tblGrid>
              <a:tr h="62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 category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Systolic (mmHg)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Diastolic (mmHg)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2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120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80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2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Prehypertension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120-139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80-89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1 hypertension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140-159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90-99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2 hypertension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160-179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100-109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226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ACSM (2014,p46)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72362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Skills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 rapport with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own role and responsibilities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information needed to plan an exercise referral  programme using methods appropriate to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their  condition/s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sensitivity and empathy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information they provide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information using appropriate formats in a way that will aid analysis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confidential information correctly</a:t>
            </a:r>
          </a:p>
        </p:txBody>
      </p:sp>
    </p:spTree>
    <p:extLst>
      <p:ext uri="{BB962C8B-B14F-4D97-AF65-F5344CB8AC3E}">
        <p14:creationId xmlns:p14="http://schemas.microsoft.com/office/powerpoint/2010/main" val="30908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Body weight and composition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3347698" cy="22322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88459"/>
            <a:ext cx="2215131" cy="33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Body mass index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Assess obesity and CVD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Need clients weight and height to calculate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-indication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BMI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(above 30)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436096" y="3640681"/>
            <a:ext cx="2730500" cy="944563"/>
            <a:chOff x="1409064" y="4541058"/>
            <a:chExt cx="2730263" cy="944236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409064" y="4829090"/>
              <a:ext cx="9300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990099"/>
                </a:buClr>
                <a:buFont typeface="Wingdings 2" panose="05020102010507070707" pitchFamily="18" charset="2"/>
                <a:buNone/>
              </a:pPr>
              <a:r>
                <a:rPr lang="en-GB" altLang="en-US" sz="2000"/>
                <a:t>BMI = 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2484000" y="4541058"/>
              <a:ext cx="15906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990099"/>
                </a:buClr>
                <a:buFont typeface="Wingdings 2" panose="05020102010507070707" pitchFamily="18" charset="2"/>
                <a:buNone/>
              </a:pPr>
              <a:r>
                <a:rPr lang="en-GB" altLang="en-US" sz="2000" dirty="0"/>
                <a:t>Weight in kg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520000" y="5085184"/>
              <a:ext cx="1576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990099"/>
                </a:buClr>
                <a:buFont typeface="Wingdings 2" panose="05020102010507070707" pitchFamily="18" charset="2"/>
                <a:buNone/>
              </a:pPr>
              <a:r>
                <a:rPr lang="en-GB" altLang="en-US" sz="2000" dirty="0"/>
                <a:t>Height in m</a:t>
              </a:r>
              <a:r>
                <a:rPr lang="en-GB" altLang="en-US" sz="2000" baseline="30000" dirty="0"/>
                <a:t>2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418626" y="5013969"/>
              <a:ext cx="17207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123728" y="3928813"/>
            <a:ext cx="26638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Calculation: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3931" y="188640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BMI classifications 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78697" y="1412776"/>
          <a:ext cx="6984776" cy="38152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727204"/>
                <a:gridCol w="4257572"/>
              </a:tblGrid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(kg/m2)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&lt;18.5</a:t>
                      </a:r>
                      <a:endParaRPr lang="en-GB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Underweight</a:t>
                      </a:r>
                      <a:endParaRPr lang="en-GB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to 25</a:t>
                      </a:r>
                      <a:endParaRPr lang="en-GB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n-GB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Overweight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</a:t>
                      </a:r>
                      <a:endParaRPr lang="en-GB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Obese I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10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35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Obese II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40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Morbidly 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obese III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</a:tr>
              <a:tr h="9592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(WHO)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for Health and Care Excellence (NICE) 2007.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548680"/>
            <a:ext cx="676875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Physical measurements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Fitness assessments: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Cardiovascular </a:t>
            </a:r>
            <a:r>
              <a:rPr lang="en-US" dirty="0" smtClean="0">
                <a:latin typeface="Arial" charset="0"/>
                <a:cs typeface="Calibri" pitchFamily="34" charset="0"/>
              </a:rPr>
              <a:t>fitness</a:t>
            </a:r>
            <a:endParaRPr lang="en-US" dirty="0">
              <a:latin typeface="Arial" charset="0"/>
              <a:cs typeface="Calibri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Calibri" pitchFamily="34" charset="0"/>
              </a:rPr>
              <a:t>Muscular </a:t>
            </a:r>
            <a:r>
              <a:rPr lang="en-US" dirty="0" smtClean="0">
                <a:latin typeface="Arial" charset="0"/>
                <a:cs typeface="Calibri" pitchFamily="34" charset="0"/>
              </a:rPr>
              <a:t>fitness - strength or </a:t>
            </a:r>
            <a:r>
              <a:rPr lang="en-US" dirty="0" smtClean="0">
                <a:latin typeface="Arial" charset="0"/>
                <a:cs typeface="Calibri" pitchFamily="34" charset="0"/>
              </a:rPr>
              <a:t>endurance</a:t>
            </a:r>
            <a:endParaRPr lang="en-US" dirty="0">
              <a:latin typeface="Arial" charset="0"/>
              <a:cs typeface="Calibri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Calibri" pitchFamily="34" charset="0"/>
              </a:rPr>
              <a:t>Flexibility &amp; range of </a:t>
            </a:r>
            <a:r>
              <a:rPr lang="en-US" dirty="0" smtClean="0">
                <a:latin typeface="Arial" charset="0"/>
                <a:cs typeface="Calibri" pitchFamily="34" charset="0"/>
              </a:rPr>
              <a:t>movement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Motor skills, e.g. </a:t>
            </a:r>
            <a:r>
              <a:rPr lang="en-US" dirty="0" smtClean="0">
                <a:latin typeface="Arial" charset="0"/>
                <a:cs typeface="Calibri" pitchFamily="34" charset="0"/>
              </a:rPr>
              <a:t>balance</a:t>
            </a:r>
            <a:endParaRPr lang="en-US" dirty="0" smtClean="0">
              <a:latin typeface="Arial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Calibri" pitchFamily="34" charset="0"/>
              </a:rPr>
              <a:t>Functional assessments, e.g. sit to </a:t>
            </a:r>
            <a:r>
              <a:rPr lang="en-US" dirty="0" smtClean="0">
                <a:latin typeface="Arial" charset="0"/>
                <a:cs typeface="Calibri" pitchFamily="34" charset="0"/>
              </a:rPr>
              <a:t>stand</a:t>
            </a:r>
            <a:endParaRPr lang="en-US" dirty="0">
              <a:latin typeface="Arial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4609497"/>
            <a:ext cx="42484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always relevant or appropriate for exercise referral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67687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Physical measurements 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Considerations: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all assessments are appropriate for all clients, e.g. inactive, overweight, medical conditions.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assessments are too invasive, e.g. body fat calipers.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alidity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 of information gathered: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useful is information?</a:t>
            </a: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it necessary?</a:t>
            </a: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are assessments conducted?</a:t>
            </a: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Equipment, e.g. calibration. </a:t>
            </a: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Validity of information.  </a:t>
            </a:r>
          </a:p>
          <a:p>
            <a:pPr marL="742950" lvl="1" indent="-285750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 tables.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664" y="548680"/>
            <a:ext cx="674177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sz="2800" b="1" dirty="0">
                <a:latin typeface="Arial" panose="020B0604020202020204" pitchFamily="34" charset="0"/>
              </a:rPr>
              <a:t>Functional </a:t>
            </a:r>
            <a:r>
              <a:rPr lang="en-GB" altLang="en-US" sz="2800" b="1" dirty="0" smtClean="0">
                <a:latin typeface="Arial" panose="020B0604020202020204" pitchFamily="34" charset="0"/>
              </a:rPr>
              <a:t>assessments</a:t>
            </a:r>
            <a:endParaRPr lang="en-GB" altLang="en-US" sz="800" dirty="0">
              <a:latin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latin typeface="Arial" panose="020B0604020202020204" pitchFamily="34" charset="0"/>
              </a:rPr>
              <a:t>Can help to identify how dysfunctions impact client’s movement in daily life or when participating in exercise or sport.</a:t>
            </a:r>
          </a:p>
          <a:p>
            <a:pPr>
              <a:buClr>
                <a:srgbClr val="990099"/>
              </a:buClr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latin typeface="Arial" panose="020B0604020202020204" pitchFamily="34" charset="0"/>
              </a:rPr>
              <a:t>Observe specific movements, e.g. </a:t>
            </a:r>
          </a:p>
          <a:p>
            <a:pPr>
              <a:buClr>
                <a:srgbClr val="990099"/>
              </a:buClr>
            </a:pPr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Sit to stand from a </a:t>
            </a:r>
            <a:r>
              <a:rPr lang="en-GB" altLang="en-US" dirty="0" smtClean="0">
                <a:latin typeface="Arial" panose="020B0604020202020204" pitchFamily="34" charset="0"/>
              </a:rPr>
              <a:t>chair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Walking – stride length, pelvic </a:t>
            </a:r>
            <a:r>
              <a:rPr lang="en-GB" altLang="en-US" dirty="0" smtClean="0">
                <a:latin typeface="Arial" panose="020B0604020202020204" pitchFamily="34" charset="0"/>
              </a:rPr>
              <a:t>action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Climbing </a:t>
            </a:r>
            <a:r>
              <a:rPr lang="en-GB" altLang="en-US" dirty="0" smtClean="0">
                <a:latin typeface="Arial" panose="020B0604020202020204" pitchFamily="34" charset="0"/>
              </a:rPr>
              <a:t>stairs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Performing specific actions, e.g. lifestyle movement, joint </a:t>
            </a:r>
            <a:r>
              <a:rPr lang="en-GB" altLang="en-US" dirty="0" smtClean="0">
                <a:latin typeface="Arial" panose="020B0604020202020204" pitchFamily="34" charset="0"/>
              </a:rPr>
              <a:t>action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</a:rPr>
              <a:t>Reaching between shoulder blades </a:t>
            </a:r>
            <a:endParaRPr lang="en-GB" altLang="en-US" dirty="0">
              <a:latin typeface="Arial" panose="020B0604020202020204" pitchFamily="34" charset="0"/>
            </a:endParaRPr>
          </a:p>
          <a:p>
            <a:pPr lvl="2">
              <a:buClr>
                <a:srgbClr val="990099"/>
              </a:buClr>
            </a:pPr>
            <a:endParaRPr lang="en-GB" altLang="en-US" sz="2000" dirty="0">
              <a:latin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lvl="2">
              <a:buClr>
                <a:srgbClr val="990099"/>
              </a:buClr>
              <a:buFont typeface="Wingdings 2" panose="05020102010507070707" pitchFamily="18" charset="2"/>
              <a:buChar char="¿"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89265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may client information impact planning?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6" y="1825562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71337"/>
            <a:ext cx="7200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information </a:t>
            </a:r>
          </a:p>
          <a:p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client information should be analysed to ensure safe and effective exercise is planned. 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Age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gender and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ethnicity – consider: </a:t>
            </a:r>
            <a:endParaRPr lang="en-GB" altLang="en-US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risk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falls, e.g. frail older adults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mobility issues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Culturally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diverse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activities available?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Single sex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activities available,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e.g. some religions/beliefs </a:t>
            </a:r>
          </a:p>
          <a:p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Socio-economic status may affect access,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affordability – consider: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there any subsidised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activities?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community activities/groups are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funding support?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Individual factors will influence programme design, goals set and equipment used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consider:</a:t>
            </a:r>
            <a:endParaRPr lang="en-GB" altLang="en-US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Intensity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Type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Structure and content of exercise sessions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7308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Using information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Client information will determine the: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 skills and type of session,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e.g. Pilates,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Content, intensity and duration of warm up and cool down.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Content, intensity and duration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workout.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components of fitness selected, e.g. cardio, flexibility,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muscular.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equipment used.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environment used. </a:t>
            </a:r>
          </a:p>
        </p:txBody>
      </p:sp>
    </p:spTree>
    <p:extLst>
      <p:ext uri="{BB962C8B-B14F-4D97-AF65-F5344CB8AC3E}">
        <p14:creationId xmlns:p14="http://schemas.microsoft.com/office/powerpoint/2010/main" val="15720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712879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Using information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Client information will determine the: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intensity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exercise: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Repetitions, sets and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ange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motion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duration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exercises, e.g.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level of weight bearing, e.g. seated,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water-based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0"/>
            <a:ext cx="67687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is informed consent?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Why is it needed?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374232" cy="2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4864" y="396006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Session structure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94845"/>
              </p:ext>
            </p:extLst>
          </p:nvPr>
        </p:nvGraphicFramePr>
        <p:xfrm>
          <a:off x="2051720" y="1700809"/>
          <a:ext cx="62750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04864" y="4941168"/>
            <a:ext cx="715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Duration, intensity, type of exercises in each component to met needs of individual and medical condition(s).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89265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are the legal and ethical implications associated with collecting client information?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113587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260648"/>
            <a:ext cx="676875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Confidentiality and data protection   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guidance of legislation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information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‘need to know’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Store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Paper records - locked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records - secure systems/passwords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disclosure to third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securely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information for intended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required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securely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26166"/>
            <a:ext cx="738031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Reasons for breaching confidentiality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risk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harm to self or others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compliant with medication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Suicide risk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Self harm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Maintain boundaries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 ethical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legal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boundaries, e.g. confidentiality and when this would need to be breached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during initial consultation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 client information will need to be passed 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 all information 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260648"/>
            <a:ext cx="67687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Learning check </a:t>
            </a: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Knowledge </a:t>
            </a:r>
            <a:endParaRPr lang="en-GB" alt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principles of informed consent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Summarise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that should be collected when designing an exercise referral programme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to select the most appropriate methods of collecting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information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to interpret information collected from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 order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needs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goals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legal and ethical implications of collecting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information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2362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Learning check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Skills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 rapport with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own role and responsibilities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information needed to plan an exercise referral  programme using methods appropriate to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their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condition/s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sensitivity and empathy to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client/patient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information they provide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information using appropriate formats in a way that will aid analysis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confidential information correctly</a:t>
            </a:r>
          </a:p>
        </p:txBody>
      </p:sp>
    </p:spTree>
    <p:extLst>
      <p:ext uri="{BB962C8B-B14F-4D97-AF65-F5344CB8AC3E}">
        <p14:creationId xmlns:p14="http://schemas.microsoft.com/office/powerpoint/2010/main" val="35425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Informed consent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Essential requirement prior to any physical assessments and exercise programme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participation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Signed and dated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record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Legal record, should be checked by legal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professionals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give consent, clients need to be fully informed!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-29515"/>
            <a:ext cx="67687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What information would need to be explained as part of informed consent process?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2169824"/>
            <a:ext cx="25740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32858"/>
            <a:ext cx="738031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Informed consent </a:t>
            </a:r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purpose of the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physical measurement/assessment or 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exercise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programme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 outline of what will happen and reasons, e.g. a warm up to…..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benefits</a:t>
            </a:r>
            <a:endParaRPr lang="en-GB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Any potential risks, e.g. fainting, cardiac incident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What the instructor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has done or will do to 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ensure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safety, e.g. PAR-Q. 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Any  discomforts, e.g. feel hot and sweaty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client responsibilities, e.g. what they need to tell you.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Explanation that participation is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voluntary </a:t>
            </a:r>
            <a:endParaRPr lang="en-GB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Confidentiality 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privacy statement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opportunity for the client to ask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questions</a:t>
            </a:r>
            <a:endParaRPr lang="en-GB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 record of all questions asked and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answers 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Client and instructor signature and </a:t>
            </a:r>
            <a:r>
              <a:rPr lang="en-GB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date</a:t>
            </a:r>
            <a:endParaRPr lang="en-GB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client information needs to be collected?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Why is it needed?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374232" cy="2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184" y="260648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 operational standards (JCF. 2011)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Personal information - Age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gender, ethnicity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(from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 records)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Height, weight and BMI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Waist circumference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Pre-exercise heart rate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blood pressure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Physical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activity levels (using IPAQ or 7 day recall)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Quality of life (using EQ-5D)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Joint range of movement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other measurements requested by the referring health professional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C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template</Template>
  <TotalTime>896</TotalTime>
  <Words>1980</Words>
  <Application>Microsoft Office PowerPoint</Application>
  <PresentationFormat>On-screen Show (4:3)</PresentationFormat>
  <Paragraphs>468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ＭＳ Ｐゴシック</vt:lpstr>
      <vt:lpstr>ＭＳ Ｐゴシック</vt:lpstr>
      <vt:lpstr>Times New Roman</vt:lpstr>
      <vt:lpstr>Wingdings 2</vt:lpstr>
      <vt:lpstr>VTCT template</vt:lpstr>
      <vt:lpstr>Planning exercise referral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Eastleigh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Strategic Managers</dc:title>
  <dc:creator>Daniel Underwood</dc:creator>
  <cp:lastModifiedBy>Rob Farmer</cp:lastModifiedBy>
  <cp:revision>86</cp:revision>
  <dcterms:created xsi:type="dcterms:W3CDTF">2013-12-10T13:44:44Z</dcterms:created>
  <dcterms:modified xsi:type="dcterms:W3CDTF">2016-07-19T14:17:45Z</dcterms:modified>
</cp:coreProperties>
</file>