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Arimo" panose="020B060402020202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itchFamily="2" charset="77"/>
      <p:regular r:id="rId29"/>
      <p:bold r:id="rId30"/>
      <p:italic r:id="rId31"/>
      <p:boldItalic r:id="rId32"/>
    </p:embeddedFont>
    <p:embeddedFont>
      <p:font typeface="Montserrat Bold" pitchFamily="2" charset="77"/>
      <p:regular r:id="rId33"/>
    </p:embeddedFont>
    <p:embeddedFont>
      <p:font typeface="Montserrat Bold Italics" pitchFamily="2" charset="77"/>
      <p:regular r:id="rId34"/>
      <p:italic r:id="rId35"/>
    </p:embeddedFont>
    <p:embeddedFont>
      <p:font typeface="Montserrat Extra-Bold" pitchFamily="2" charset="77"/>
      <p:regular r:id="rId36"/>
      <p:bold r:id="rId37"/>
    </p:embeddedFont>
    <p:embeddedFont>
      <p:font typeface="Montserrat Extra-Bold Bold" pitchFamily="2" charset="77"/>
      <p:regular r:id="rId38"/>
      <p:bold r:id="rId39"/>
    </p:embeddedFont>
    <p:embeddedFont>
      <p:font typeface="Montserrat Extra-Bold Italics" pitchFamily="2" charset="77"/>
      <p:regular r:id="rId40"/>
      <p:bold r:id="rId41"/>
      <p:italic r:id="rId42"/>
      <p:boldItalic r:id="rId43"/>
    </p:embeddedFont>
    <p:embeddedFont>
      <p:font typeface="Montserrat Semi-Bold" pitchFamily="2" charset="77"/>
      <p:regular r:id="rId44"/>
      <p:bold r:id="rId45"/>
    </p:embeddedFont>
    <p:embeddedFont>
      <p:font typeface="Montserrat Semi-Bold Bold" pitchFamily="2" charset="77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 autoAdjust="0"/>
    <p:restoredTop sz="94626" autoAdjust="0"/>
  </p:normalViewPr>
  <p:slideViewPr>
    <p:cSldViewPr>
      <p:cViewPr varScale="1">
        <p:scale>
          <a:sx n="80" d="100"/>
          <a:sy n="80" d="100"/>
        </p:scale>
        <p:origin x="648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nhs.uk/start4life" TargetMode="Externa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9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58324" y="0"/>
            <a:ext cx="11129676" cy="10287000"/>
            <a:chOff x="0" y="0"/>
            <a:chExt cx="14839567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28918" r="28918"/>
            <a:stretch>
              <a:fillRect/>
            </a:stretch>
          </p:blipFill>
          <p:spPr>
            <a:xfrm>
              <a:off x="0" y="0"/>
              <a:ext cx="14839567" cy="13716000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6799708" y="1055075"/>
            <a:ext cx="844062" cy="21101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5400000">
            <a:off x="16007685" y="3237459"/>
            <a:ext cx="245668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8700" y="7078394"/>
            <a:ext cx="1939613" cy="20179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 l="19757" r="19757"/>
          <a:stretch>
            <a:fillRect/>
          </a:stretch>
        </p:blipFill>
        <p:spPr>
          <a:xfrm>
            <a:off x="7158324" y="0"/>
            <a:ext cx="11129676" cy="102244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028700" y="1314450"/>
            <a:ext cx="12946500" cy="252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37"/>
              </a:lnSpc>
            </a:pPr>
            <a:r>
              <a:rPr lang="en-US" sz="10475">
                <a:solidFill>
                  <a:srgbClr val="FFFFFF"/>
                </a:solidFill>
                <a:latin typeface="Montserrat Extra-Bold"/>
              </a:rPr>
              <a:t>Lesson 5 - Health and safety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7A729BC-9A11-3DC0-99D0-FC1E25FDC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86"/>
    </mc:Choice>
    <mc:Fallback>
      <p:transition spd="slow" advTm="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3238500"/>
          <a:ext cx="8115300" cy="5972176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316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"/>
                        </a:rPr>
                        <a:t>Trust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16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Being listened to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316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Active listening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16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Similar body language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16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Equal energy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316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Comfortable communication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5316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000000"/>
                          </a:solidFill>
                          <a:latin typeface="Montserrat Bold"/>
                        </a:rPr>
                        <a:t>Mutual respect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3835" y="1124416"/>
            <a:ext cx="1255465" cy="13061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 l="1210" r="8086"/>
          <a:stretch>
            <a:fillRect/>
          </a:stretch>
        </p:blipFill>
        <p:spPr>
          <a:xfrm>
            <a:off x="9144000" y="3238500"/>
            <a:ext cx="8115300" cy="59721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Building and maintaining a rapport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8CD5F75-261F-3B8B-CF72-0F34A9CFC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346"/>
    </mc:Choice>
    <mc:Fallback>
      <p:transition spd="slow" advTm="25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5813" y="-158270"/>
            <a:ext cx="19659626" cy="925464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5249039" y="4012999"/>
            <a:ext cx="8035017" cy="2268368"/>
          </a:xfrm>
          <a:prstGeom prst="rect">
            <a:avLst/>
          </a:prstGeom>
          <a:solidFill>
            <a:srgbClr val="000000">
              <a:alpha val="33725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5249039" y="3459833"/>
            <a:ext cx="8035017" cy="465612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77677" y="923192"/>
            <a:ext cx="844062" cy="2110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923192"/>
            <a:ext cx="844062" cy="21101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407871" y="7106969"/>
            <a:ext cx="1939613" cy="201798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126492" y="1114425"/>
            <a:ext cx="8035017" cy="190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4700">
                <a:solidFill>
                  <a:srgbClr val="FFFFFF"/>
                </a:solidFill>
                <a:latin typeface="Montserrat Extra-Bold Bold"/>
              </a:rPr>
              <a:t>Information to be gathered</a:t>
            </a:r>
          </a:p>
          <a:p>
            <a:pPr algn="ctr">
              <a:lnSpc>
                <a:spcPts val="2000"/>
              </a:lnSpc>
            </a:pPr>
            <a:endParaRPr lang="en-US" sz="4700">
              <a:solidFill>
                <a:srgbClr val="FFFFFF"/>
              </a:solidFill>
              <a:latin typeface="Montserrat Extra-Bold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ontserrat Extra-Bold Italics"/>
              </a:rPr>
              <a:t>Activity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49039" y="3383633"/>
            <a:ext cx="8035017" cy="7077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Montserrat Semi-Bold Bold"/>
              </a:rPr>
              <a:t>Discuss and note down the information to be gathered when working with pre and postnatal clients, and how to interpret that information.</a:t>
            </a:r>
          </a:p>
          <a:p>
            <a:pPr algn="ctr">
              <a:lnSpc>
                <a:spcPts val="6299"/>
              </a:lnSpc>
            </a:pPr>
            <a:endParaRPr lang="en-US" sz="44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44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4499">
              <a:solidFill>
                <a:srgbClr val="000000"/>
              </a:solidFill>
              <a:latin typeface="Montserrat Semi-Bold Bold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22D1067-44D7-D0F3-16C4-19B0CC33A5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46"/>
    </mc:Choice>
    <mc:Fallback>
      <p:transition spd="slow" advTm="2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2218205"/>
          <a:ext cx="8115300" cy="7496172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2908"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Personal details.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908"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Medical history.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908"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Exercise history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908"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Lifestyle information.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2908"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Exercise preferences.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2908"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Exercise goals and aims.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2908"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Psychological concerns.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2908"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Barriers to exercise (perceived or actual).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32908"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Medical postnatal check-up and functional fitness.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3835" y="1124416"/>
            <a:ext cx="1255465" cy="13061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0" y="2219248"/>
            <a:ext cx="6204270" cy="414974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152525"/>
            <a:ext cx="13005326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"/>
              </a:rPr>
              <a:t>Information to be gathered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6311839"/>
            <a:ext cx="6204270" cy="251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2"/>
              </a:lnSpc>
            </a:pPr>
            <a:r>
              <a:rPr lang="en-US" sz="2216">
                <a:solidFill>
                  <a:srgbClr val="19598D"/>
                </a:solidFill>
                <a:latin typeface="Arimo"/>
              </a:rPr>
              <a:t>      postnatal check should be performed by a medical professional six weeks after delivery. At this point the ‘all clear’ can be given to participate in exercise. However, a medical professional does not usually perform a Rec Check. </a:t>
            </a:r>
          </a:p>
          <a:p>
            <a:pPr algn="ctr">
              <a:lnSpc>
                <a:spcPts val="4519"/>
              </a:lnSpc>
            </a:pPr>
            <a:endParaRPr lang="en-US" sz="2216">
              <a:solidFill>
                <a:srgbClr val="19598D"/>
              </a:solidFill>
              <a:latin typeface="Arimo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39E6C35-21DB-C754-69BF-C74A54FF4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112"/>
    </mc:Choice>
    <mc:Fallback>
      <p:transition spd="slow" advTm="178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2430607"/>
          <a:ext cx="16230600" cy="5876925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5413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ontserrat Bold"/>
                        </a:rPr>
                        <a:t>Diastasis recti check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ontserrat Bold"/>
                        </a:rPr>
                        <a:t>Pelvic floor function check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512"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2870"/>
                        </a:lnSpc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Tutor to demo a diastasis recti check with a volunteer.</a:t>
                      </a:r>
                    </a:p>
                    <a:p>
                      <a:pPr algn="ctr">
                        <a:lnSpc>
                          <a:spcPts val="2870"/>
                        </a:lnSpc>
                      </a:pPr>
                      <a:endParaRPr lang="en-US" sz="2050">
                        <a:solidFill>
                          <a:srgbClr val="000000"/>
                        </a:solidFill>
                        <a:latin typeface="Montserrat"/>
                      </a:endParaRPr>
                    </a:p>
                    <a:p>
                      <a:pPr algn="ctr">
                        <a:lnSpc>
                          <a:spcPts val="2870"/>
                        </a:lnSpc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In pairs – practise performing a diastasis recti check</a:t>
                      </a:r>
                    </a:p>
                    <a:p>
                      <a:pPr algn="ctr">
                        <a:lnSpc>
                          <a:spcPts val="2870"/>
                        </a:lnSpc>
                      </a:pPr>
                      <a:endParaRPr lang="en-US" sz="2050">
                        <a:solidFill>
                          <a:srgbClr val="000000"/>
                        </a:solidFill>
                        <a:latin typeface="Montserrat"/>
                      </a:endParaRPr>
                    </a:p>
                    <a:p>
                      <a:pPr algn="ctr">
                        <a:lnSpc>
                          <a:spcPts val="2870"/>
                        </a:lnSpc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Q&amp;A – group to feed back and ask questions after practice.</a:t>
                      </a:r>
                    </a:p>
                    <a:p>
                      <a:pPr algn="ctr">
                        <a:lnSpc>
                          <a:spcPts val="2870"/>
                        </a:lnSpc>
                      </a:pPr>
                      <a:endParaRPr lang="en-US" sz="205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Any of the following can indicate weakness and dysfunction of the pelvic floor muscles:</a:t>
                      </a:r>
                      <a:endParaRPr lang="en-US" sz="1100"/>
                    </a:p>
                    <a:p>
                      <a:pPr algn="ctr">
                        <a:lnSpc>
                          <a:spcPts val="2870"/>
                        </a:lnSpc>
                      </a:pPr>
                      <a:endParaRPr lang="en-US" sz="1100"/>
                    </a:p>
                    <a:p>
                      <a:pPr marL="442719" lvl="1" indent="-221360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Accidentally leaking urine when coughing, laughing, sneezing or exercising.</a:t>
                      </a:r>
                    </a:p>
                    <a:p>
                      <a:pPr marL="442719" lvl="1" indent="-221360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Needing the toilet in a hurry and not making it in time.</a:t>
                      </a:r>
                    </a:p>
                    <a:p>
                      <a:pPr marL="442719" lvl="1" indent="-221360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Finding it difficult to empty the bladder or bowel or losing control of them.</a:t>
                      </a:r>
                    </a:p>
                    <a:p>
                      <a:pPr marL="442719" lvl="1" indent="-221360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Accidentally passing wind.</a:t>
                      </a:r>
                    </a:p>
                    <a:p>
                      <a:pPr marL="442719" lvl="1" indent="-221360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Pain in the pelvic region.</a:t>
                      </a:r>
                    </a:p>
                    <a:p>
                      <a:pPr marL="442719" lvl="1" indent="-221360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Discomfort during sexual intercourse. </a:t>
                      </a:r>
                    </a:p>
                    <a:p>
                      <a:pPr algn="ctr">
                        <a:lnSpc>
                          <a:spcPts val="2870"/>
                        </a:lnSpc>
                      </a:pPr>
                      <a:endParaRPr lang="en-US" sz="205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3835" y="1124416"/>
            <a:ext cx="1255465" cy="13061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52525"/>
            <a:ext cx="13005326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Functional fitness tests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00933AD-24BD-6511-E212-5F54BF986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314"/>
    </mc:Choice>
    <mc:Fallback>
      <p:transition spd="slow" advTm="162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2218205"/>
          <a:ext cx="16230600" cy="7895216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3688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ontserrat Bold"/>
                        </a:rPr>
                        <a:t>Types of delivery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ontserrat Bold"/>
                        </a:rPr>
                        <a:t>Implications for physical activity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219"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Planned Caesarean delivery.</a:t>
                      </a:r>
                      <a:endParaRPr lang="en-US" sz="1100"/>
                    </a:p>
                    <a:p>
                      <a:pPr algn="just">
                        <a:lnSpc>
                          <a:spcPts val="2870"/>
                        </a:lnSpc>
                      </a:pPr>
                      <a:endParaRPr lang="en-US" sz="1100"/>
                    </a:p>
                    <a:p>
                      <a:pPr algn="just">
                        <a:lnSpc>
                          <a:spcPts val="2870"/>
                        </a:lnSpc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Transverse incision of 4–6cm made in the lower abdomen. Abdominals are not cut but are separated along the midline to expose the uterus.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Lack of sensation for up to 12 months around the scar area. Can cause a lack of connection to the pelvic floor and abdominals. Can take considerable time to heal fully; 8–12 week postnatal medical check required before exercise can commence. All clear by a health care professional should be given before returning to work.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500">
                <a:tc>
                  <a:txBody>
                    <a:bodyPr/>
                    <a:lstStyle/>
                    <a:p>
                      <a:pPr algn="ctr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Forceps or ventouse (vacuum delivery).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Can result in a small incision or tear, which heals over a number of weeks.  Provide cushioned support for seated exercises until healed – a swimming ring is ideal for this.  Avoid hard seats such as spin bike.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3809"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Episiotomy (an incision made in the perineum to avoid excessive tearing during delivery).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Stitches should heal the wound within one month of delivery.  Provide cushioned support for seated exercises until healed – a swimming ring is ideal for this.  Avoid hard seats such as spin bike.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3835" y="1124416"/>
            <a:ext cx="1255465" cy="13061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52525"/>
            <a:ext cx="13005326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Types of delivery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CD130AA-674F-96D3-2E8D-EF9CD296A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973"/>
    </mc:Choice>
    <mc:Fallback>
      <p:transition spd="slow" advTm="97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7952109"/>
            <a:ext cx="1255465" cy="13061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9811" y="2901040"/>
            <a:ext cx="13708378" cy="635726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The referral process and confidentiality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34026" y="7716301"/>
            <a:ext cx="3225274" cy="2405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7"/>
              </a:lnSpc>
            </a:pPr>
            <a:r>
              <a:rPr lang="en-US" sz="1962">
                <a:solidFill>
                  <a:srgbClr val="19598D"/>
                </a:solidFill>
                <a:latin typeface="Arimo"/>
              </a:rPr>
              <a:t>Clients with medical conditions need supervised exercise sessions with a suitably qualified L3 exercise referral instructor or a Level 4 specialist instructor.</a:t>
            </a:r>
          </a:p>
          <a:p>
            <a:pPr algn="ctr">
              <a:lnSpc>
                <a:spcPts val="2747"/>
              </a:lnSpc>
            </a:pPr>
            <a:endParaRPr lang="en-US" sz="1962">
              <a:solidFill>
                <a:srgbClr val="19598D"/>
              </a:solidFill>
              <a:latin typeface="Arimo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E5F14F7-A692-1081-1BAA-162E064EF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73"/>
    </mc:Choice>
    <mc:Fallback>
      <p:transition spd="slow" advTm="61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3835" y="1124416"/>
            <a:ext cx="1255465" cy="13061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301756" y="3856664"/>
            <a:ext cx="5684489" cy="527845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Credible sources of information - CRAPP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0CB0C7-8F73-1177-3E74-2BCA62D00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08"/>
    </mc:Choice>
    <mc:Fallback>
      <p:transition spd="slow" advTm="35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3256162"/>
          <a:ext cx="16230600" cy="4791075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6946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ontserrat Bold"/>
                        </a:rPr>
                        <a:t>Registered institutions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ontserrat Bold"/>
                        </a:rPr>
                        <a:t>Client-friendly sources (referenced)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5318">
                <a:tc rowSpan="2">
                  <a:txBody>
                    <a:bodyPr/>
                    <a:lstStyle/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The American College of Obstetricians and Gynaecologists (ACOG).</a:t>
                      </a:r>
                      <a:endParaRPr lang="en-US" sz="1100"/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The Royal College of Obstetricians and Gynaecologists (RCOG).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The National Health Service (NHS).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The National Centre of Biotechnology (NCBI).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Public Health England (PHE).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Pelvic, Obsetric and Gynaecology Physiotherapy</a:t>
                      </a:r>
                    </a:p>
                    <a:p>
                      <a:pPr algn="just">
                        <a:lnSpc>
                          <a:spcPts val="2870"/>
                        </a:lnSpc>
                      </a:pPr>
                      <a:endParaRPr lang="en-US" sz="205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Babycentre.co.uk</a:t>
                      </a:r>
                      <a:endParaRPr lang="en-US" sz="1100"/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NCT.org.uk (the National Childbirth Trust).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 Italics"/>
                        </a:rPr>
                        <a:t>Fit Pregnancy for Dummies</a:t>
                      </a: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The Complete Guide to Pregnancy and Fitness.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The Complete Guide to Postnatal Fitness.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Start4life </a:t>
                      </a: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  <a:hlinkClick r:id="rId6" tooltip="https://www.nhs.uk/start4life"/>
                        </a:rPr>
                        <a:t>https://www.nhs.uk/start4life</a:t>
                      </a:r>
                    </a:p>
                    <a:p>
                      <a:pPr algn="just">
                        <a:lnSpc>
                          <a:spcPts val="2870"/>
                        </a:lnSpc>
                      </a:pPr>
                      <a:endParaRPr lang="en-US" sz="2050">
                        <a:solidFill>
                          <a:srgbClr val="000000"/>
                        </a:solidFill>
                        <a:latin typeface="Montserrat"/>
                        <a:hlinkClick r:id="rId6" tooltip="https://www.nhs.uk/start4life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8811">
                <a:tc vMerge="1">
                  <a:txBody>
                    <a:bodyPr/>
                    <a:lstStyle/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The American College of Obstetricians and Gynaecologists (ACOG).</a:t>
                      </a:r>
                      <a:endParaRPr lang="en-US" sz="1100"/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The Royal College of Obstetricians and Gynaecologists (RCOG).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The National Health Service (NHS).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The National Centre of Biotechnology (NCBI).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Public Health England (PHE).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Pelvic, Obsetric and Gynaecology Physiotherapy</a:t>
                      </a:r>
                    </a:p>
                    <a:p>
                      <a:pPr algn="just">
                        <a:lnSpc>
                          <a:spcPts val="2870"/>
                        </a:lnSpc>
                      </a:pPr>
                      <a:endParaRPr lang="en-US" sz="2050">
                        <a:solidFill>
                          <a:srgbClr val="000000"/>
                        </a:solidFill>
                        <a:latin typeface="Montserrat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Babycentre.co.uk</a:t>
                      </a:r>
                      <a:endParaRPr lang="en-US" sz="1100"/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NCT.org.uk (the National Childbirth Trust).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 Italics"/>
                        </a:rPr>
                        <a:t>Fit Pregnancy for Dummies</a:t>
                      </a: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The Complete Guide to Pregnancy and Fitness.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The Complete Guide to Postnatal Fitness.</a:t>
                      </a:r>
                    </a:p>
                    <a:p>
                      <a:pPr marL="442719" lvl="1" indent="-221360" algn="just">
                        <a:lnSpc>
                          <a:spcPts val="2870"/>
                        </a:lnSpc>
                        <a:buFont typeface="Arial"/>
                        <a:buChar char="•"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 Bold"/>
                        </a:rPr>
                        <a:t>Start4life </a:t>
                      </a: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  <a:hlinkClick r:id="rId6" tooltip="https://www.nhs.uk/start4life"/>
                        </a:rPr>
                        <a:t>https://www.nhs.uk/start4life</a:t>
                      </a:r>
                    </a:p>
                    <a:p>
                      <a:pPr algn="just">
                        <a:lnSpc>
                          <a:spcPts val="2870"/>
                        </a:lnSpc>
                      </a:pPr>
                      <a:endParaRPr lang="en-US" sz="2050">
                        <a:solidFill>
                          <a:srgbClr val="000000"/>
                        </a:solidFill>
                        <a:latin typeface="Montserrat"/>
                        <a:hlinkClick r:id="rId6" tooltip="https://www.nhs.uk/start4life"/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003835" y="1124416"/>
            <a:ext cx="1255465" cy="13061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Credible sources of information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81E9C44-A1F0-A0DD-AA46-7AECBA347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29"/>
    </mc:Choice>
    <mc:Fallback>
      <p:transition spd="slow" advTm="4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5813" y="-158270"/>
            <a:ext cx="19659626" cy="925464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5249039" y="4012999"/>
            <a:ext cx="8035017" cy="2268368"/>
          </a:xfrm>
          <a:prstGeom prst="rect">
            <a:avLst/>
          </a:prstGeom>
          <a:solidFill>
            <a:srgbClr val="000000">
              <a:alpha val="33725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5249039" y="3459833"/>
            <a:ext cx="8035017" cy="465612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77677" y="923192"/>
            <a:ext cx="844062" cy="2110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923192"/>
            <a:ext cx="844062" cy="21101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407871" y="7106969"/>
            <a:ext cx="1939613" cy="201798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126492" y="1114425"/>
            <a:ext cx="8035017" cy="13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4700">
                <a:solidFill>
                  <a:srgbClr val="FFFFFF"/>
                </a:solidFill>
                <a:latin typeface="Montserrat Extra-Bold Bold"/>
              </a:rPr>
              <a:t>Support services</a:t>
            </a:r>
          </a:p>
          <a:p>
            <a:pPr algn="ctr">
              <a:lnSpc>
                <a:spcPts val="2000"/>
              </a:lnSpc>
            </a:pPr>
            <a:endParaRPr lang="en-US" sz="4700">
              <a:solidFill>
                <a:srgbClr val="FFFFFF"/>
              </a:solidFill>
              <a:latin typeface="Montserrat Extra-Bold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ontserrat Extra-Bold Italics"/>
              </a:rPr>
              <a:t>Activity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49039" y="3412208"/>
            <a:ext cx="8035017" cy="6515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Montserrat Semi-Bold Bold"/>
              </a:rPr>
              <a:t>Research and note down the purpose of each of the following: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Montserrat Semi-Bold"/>
              </a:rPr>
              <a:t>•</a:t>
            </a:r>
            <a:r>
              <a:rPr lang="en-US" sz="2999">
                <a:solidFill>
                  <a:srgbClr val="000000"/>
                </a:solidFill>
                <a:latin typeface="Montserrat Semi-Bold Bold"/>
              </a:rPr>
              <a:t>NHS.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Montserrat Semi-Bold"/>
              </a:rPr>
              <a:t>•</a:t>
            </a:r>
            <a:r>
              <a:rPr lang="en-US" sz="2999">
                <a:solidFill>
                  <a:srgbClr val="000000"/>
                </a:solidFill>
                <a:latin typeface="Montserrat Semi-Bold Bold"/>
              </a:rPr>
              <a:t>PANDAS.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Montserrat Semi-Bold"/>
              </a:rPr>
              <a:t>•</a:t>
            </a:r>
            <a:r>
              <a:rPr lang="en-US" sz="2999">
                <a:solidFill>
                  <a:srgbClr val="000000"/>
                </a:solidFill>
                <a:latin typeface="Montserrat Semi-Bold Bold"/>
              </a:rPr>
              <a:t>BLISS.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Montserrat Semi-Bold"/>
              </a:rPr>
              <a:t>•</a:t>
            </a:r>
            <a:r>
              <a:rPr lang="en-US" sz="2999">
                <a:solidFill>
                  <a:srgbClr val="000000"/>
                </a:solidFill>
                <a:latin typeface="Montserrat Semi-Bold Bold"/>
              </a:rPr>
              <a:t>SANDS.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Montserrat Semi-Bold"/>
              </a:rPr>
              <a:t>•</a:t>
            </a:r>
            <a:r>
              <a:rPr lang="en-US" sz="2999">
                <a:solidFill>
                  <a:srgbClr val="000000"/>
                </a:solidFill>
                <a:latin typeface="Montserrat Semi-Bold Bold"/>
              </a:rPr>
              <a:t>Kicks Count.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Montserrat Semi-Bold Bold"/>
              </a:rPr>
              <a:t>Children's centres.</a:t>
            </a:r>
          </a:p>
          <a:p>
            <a:pPr algn="ctr">
              <a:lnSpc>
                <a:spcPts val="6299"/>
              </a:lnSpc>
            </a:pPr>
            <a:endParaRPr lang="en-US" sz="29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9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2999">
              <a:solidFill>
                <a:srgbClr val="000000"/>
              </a:solidFill>
              <a:latin typeface="Montserrat Semi-Bold Bold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E9ECA1AD-7E74-87E5-3C2E-360D96FE5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30"/>
    </mc:Choice>
    <mc:Fallback>
      <p:transition spd="slow" advTm="2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3256162"/>
          <a:ext cx="16230600" cy="6191250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5070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ontserrat Bold"/>
                        </a:rPr>
                        <a:t>Support service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ontserrat Bold"/>
                        </a:rPr>
                        <a:t>Help provided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6380"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NHS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NHS Choices publishes ‘Your pregnancy and baby guide’, which provides a range of medical and nutritional advice throughout pregnancy, along with expert videos, parents’ tips and interactive tools.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7997"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PANDAS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Provides support for coping with pre or postnatal mental illness.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7997"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BLISS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Support for families of babies that are born premature or sick.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3806"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SANDS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A stillbirth and neonatal death charity.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3835" y="1124416"/>
            <a:ext cx="1255465" cy="13061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52525"/>
            <a:ext cx="13005326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Support services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D47E27-0F4A-C8D2-71D5-5AC489496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65"/>
    </mc:Choice>
    <mc:Fallback>
      <p:transition spd="slow" advTm="38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031023" y="7423557"/>
            <a:ext cx="16256977" cy="8229600"/>
          </a:xfrm>
          <a:prstGeom prst="rect">
            <a:avLst/>
          </a:prstGeom>
          <a:solidFill>
            <a:srgbClr val="19598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731762" y="1410919"/>
            <a:ext cx="844062" cy="21101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5400000">
            <a:off x="15939739" y="3593303"/>
            <a:ext cx="2456682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40585" y="7772400"/>
            <a:ext cx="1939613" cy="20179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181100"/>
            <a:ext cx="10954707" cy="106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7"/>
              </a:lnSpc>
              <a:spcBef>
                <a:spcPct val="0"/>
              </a:spcBef>
            </a:pPr>
            <a:r>
              <a:rPr lang="en-US" sz="8057">
                <a:solidFill>
                  <a:srgbClr val="19598D"/>
                </a:solidFill>
                <a:latin typeface="Montserrat Extra-Bold"/>
              </a:rPr>
              <a:t>Learning 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78150"/>
            <a:ext cx="14776080" cy="654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By the end of the lesson you will be able to: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"/>
            </a:endParaRP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Explain the process of pre-activity screening and informed consent for pre and postnatal clients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Describe how to develop an effective working relationship with a pre or postnatal client 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Identify the information to be collected by a fitness professional 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Describe how to interpret the information gathered, and how to respond 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Explain the process of referral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624235A-56C3-BD8A-1287-A3D9DAFFF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12"/>
    </mc:Choice>
    <mc:Fallback>
      <p:transition spd="slow" advTm="2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28700" y="3256162"/>
          <a:ext cx="16230600" cy="3810001"/>
        </p:xfrm>
        <a:graphic>
          <a:graphicData uri="http://schemas.openxmlformats.org/drawingml/2006/table">
            <a:tbl>
              <a:tblPr/>
              <a:tblGrid>
                <a:gridCol w="81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9091"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ontserrat Bold"/>
                        </a:rPr>
                        <a:t>Support service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200"/>
                        </a:lnSpc>
                        <a:defRPr/>
                      </a:pPr>
                      <a:r>
                        <a:rPr lang="en-US" sz="3000">
                          <a:solidFill>
                            <a:srgbClr val="000000"/>
                          </a:solidFill>
                          <a:latin typeface="Montserrat Bold"/>
                        </a:rPr>
                        <a:t>Help provided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8258"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Kicks Count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An online information centre for parents, emphasising the importance of tracking the baby’s movements throughout pregnancy.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2652"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Children’s centres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870"/>
                        </a:lnSpc>
                        <a:defRPr/>
                      </a:pPr>
                      <a:r>
                        <a:rPr lang="en-US" sz="2050">
                          <a:solidFill>
                            <a:srgbClr val="000000"/>
                          </a:solidFill>
                          <a:latin typeface="Montserrat"/>
                        </a:rPr>
                        <a:t>Providing support to children and families in the local community and funded by the local council.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3835" y="1124416"/>
            <a:ext cx="1255465" cy="130619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52525"/>
            <a:ext cx="13005326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Support services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EC61A37-9D0A-8DC7-05A6-627310567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17"/>
    </mc:Choice>
    <mc:Fallback>
      <p:transition spd="slow" advTm="1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031023" y="7423557"/>
            <a:ext cx="16256977" cy="8229600"/>
          </a:xfrm>
          <a:prstGeom prst="rect">
            <a:avLst/>
          </a:prstGeom>
          <a:solidFill>
            <a:srgbClr val="19598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731762" y="1410919"/>
            <a:ext cx="844062" cy="21101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5400000">
            <a:off x="15939739" y="3593303"/>
            <a:ext cx="2456682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40585" y="7772400"/>
            <a:ext cx="1939613" cy="20179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181100"/>
            <a:ext cx="10954707" cy="106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7"/>
              </a:lnSpc>
              <a:spcBef>
                <a:spcPct val="0"/>
              </a:spcBef>
            </a:pPr>
            <a:r>
              <a:rPr lang="en-US" sz="8057">
                <a:solidFill>
                  <a:srgbClr val="19598D"/>
                </a:solidFill>
                <a:latin typeface="Montserrat Extra-Bold"/>
              </a:rPr>
              <a:t>Learning review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78150"/>
            <a:ext cx="14776080" cy="654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Can you now: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Explain the process of pre-activity screening and informed consent for pre and postnatal clients?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Describe how to develop an effective working relationship with a pre or postnatal client? 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Identify the information to be collected by a fitness professional? 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Describe how to interpret information gathered, and how to respond? 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Explain the process of referral?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436EFFB-2C4D-C5EF-738C-DC3E35FE0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09"/>
    </mc:Choice>
    <mc:Fallback>
      <p:transition spd="slow" advTm="25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031023" y="7423557"/>
            <a:ext cx="16256977" cy="8229600"/>
          </a:xfrm>
          <a:prstGeom prst="rect">
            <a:avLst/>
          </a:prstGeom>
          <a:solidFill>
            <a:srgbClr val="19598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731762" y="1410919"/>
            <a:ext cx="844062" cy="21101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5400000">
            <a:off x="15939739" y="3593303"/>
            <a:ext cx="2456682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40585" y="7772400"/>
            <a:ext cx="1939613" cy="20179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181100"/>
            <a:ext cx="10954707" cy="106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7"/>
              </a:lnSpc>
              <a:spcBef>
                <a:spcPct val="0"/>
              </a:spcBef>
            </a:pPr>
            <a:r>
              <a:rPr lang="en-US" sz="8057">
                <a:solidFill>
                  <a:srgbClr val="19598D"/>
                </a:solidFill>
                <a:latin typeface="Montserrat Extra-Bold"/>
              </a:rPr>
              <a:t>Learning review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78150"/>
            <a:ext cx="14776080" cy="610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Can you now: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Describe the legal and ethical responsibilities regarding screening, recording information, record-keeping and client confidentiality?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List credible sources of information when working with pre and postnatal clients?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Identify support services that are available to pre and postnatal women?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43AF9E0-958E-DDF3-4E88-7EE5058C1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21"/>
    </mc:Choice>
    <mc:Fallback>
      <p:transition spd="slow" advTm="22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2031023" y="7423557"/>
            <a:ext cx="16256977" cy="8229600"/>
          </a:xfrm>
          <a:prstGeom prst="rect">
            <a:avLst/>
          </a:prstGeom>
          <a:solidFill>
            <a:srgbClr val="19598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6731762" y="1410919"/>
            <a:ext cx="844062" cy="211015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5400000">
            <a:off x="15939739" y="3593303"/>
            <a:ext cx="2456682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40585" y="7772400"/>
            <a:ext cx="1939613" cy="201798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181100"/>
            <a:ext cx="10954707" cy="106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7"/>
              </a:lnSpc>
              <a:spcBef>
                <a:spcPct val="0"/>
              </a:spcBef>
            </a:pPr>
            <a:r>
              <a:rPr lang="en-US" sz="8057">
                <a:solidFill>
                  <a:srgbClr val="19598D"/>
                </a:solidFill>
                <a:latin typeface="Montserrat Extra-Bold"/>
              </a:rPr>
              <a:t>Learning objectives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978150"/>
            <a:ext cx="14776080" cy="610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Montserrat Bold"/>
              </a:rPr>
              <a:t>By the end of the lesson you will be able to: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 Bold"/>
            </a:endParaRP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Describe the legal and ethical responsibilities regarding screening, recording information, record-keeping and client confidentiality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List credible sources of information when working with pre and postnatal clients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Montserrat"/>
              </a:rPr>
              <a:t>Identify support services that are available to pre and postnatal women</a:t>
            </a: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  <a:p>
            <a:pPr algn="just"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58A1034-D76F-D4A9-87FB-9C97CEA49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9"/>
    </mc:Choice>
    <mc:Fallback>
      <p:transition spd="slow" advTm="19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5813" y="-158270"/>
            <a:ext cx="19659626" cy="925464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5249039" y="4012999"/>
            <a:ext cx="8035017" cy="2268368"/>
          </a:xfrm>
          <a:prstGeom prst="rect">
            <a:avLst/>
          </a:prstGeom>
          <a:solidFill>
            <a:srgbClr val="000000">
              <a:alpha val="33725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5249039" y="3459833"/>
            <a:ext cx="8035017" cy="465612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77677" y="923192"/>
            <a:ext cx="844062" cy="2110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923192"/>
            <a:ext cx="844062" cy="21101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407871" y="7106969"/>
            <a:ext cx="1939613" cy="201798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126492" y="1114425"/>
            <a:ext cx="8035017" cy="1315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4700">
                <a:solidFill>
                  <a:srgbClr val="FFFFFF"/>
                </a:solidFill>
                <a:latin typeface="Montserrat Extra-Bold Bold"/>
              </a:rPr>
              <a:t>The stages of pregnancy</a:t>
            </a:r>
          </a:p>
          <a:p>
            <a:pPr algn="ctr">
              <a:lnSpc>
                <a:spcPts val="2000"/>
              </a:lnSpc>
            </a:pPr>
            <a:endParaRPr lang="en-US" sz="4700">
              <a:solidFill>
                <a:srgbClr val="FFFFFF"/>
              </a:solidFill>
              <a:latin typeface="Montserrat Extra-Bold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ontserrat Extra-Bold Italics"/>
              </a:rPr>
              <a:t>Activity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49039" y="3383633"/>
            <a:ext cx="8035017" cy="5495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Montserrat Semi-Bold Bold"/>
              </a:rPr>
              <a:t>Discuss and note down the purpose of pre-activity screening and informed consent for pre and postnatal clients.</a:t>
            </a:r>
          </a:p>
          <a:p>
            <a:pPr algn="ctr">
              <a:lnSpc>
                <a:spcPts val="6299"/>
              </a:lnSpc>
            </a:pPr>
            <a:endParaRPr lang="en-US" sz="4499">
              <a:solidFill>
                <a:srgbClr val="000000"/>
              </a:solidFill>
              <a:latin typeface="Montserrat Semi-Bold Bold"/>
            </a:endParaRPr>
          </a:p>
          <a:p>
            <a:pPr algn="ctr">
              <a:lnSpc>
                <a:spcPts val="6299"/>
              </a:lnSpc>
            </a:pPr>
            <a:endParaRPr lang="en-US" sz="4499">
              <a:solidFill>
                <a:srgbClr val="000000"/>
              </a:solidFill>
              <a:latin typeface="Montserrat Semi-Bold Bold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D457B15-8DD8-7658-16F3-EF2752422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6"/>
    </mc:Choice>
    <mc:Fallback>
      <p:transition spd="slow" advTm="28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3835" y="1028700"/>
            <a:ext cx="1255465" cy="13061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53541" y="2559251"/>
            <a:ext cx="13580918" cy="669904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52525"/>
            <a:ext cx="13005326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Pre-activity screening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5D2A36-B1D5-2201-5791-4D5BB143F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20"/>
    </mc:Choice>
    <mc:Fallback>
      <p:transition spd="slow" advTm="58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3835" y="1028700"/>
            <a:ext cx="1255465" cy="13061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9811" y="2810510"/>
            <a:ext cx="13708378" cy="732827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52525"/>
            <a:ext cx="13005326" cy="165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Legal and ethical responsibilities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AABBED-FE05-B786-0228-3CF0E8992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02"/>
    </mc:Choice>
    <mc:Fallback>
      <p:transition spd="slow" advTm="76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3835" y="1028700"/>
            <a:ext cx="1255465" cy="13061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03228" y="1777512"/>
            <a:ext cx="6741380" cy="674138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52525"/>
            <a:ext cx="13005326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PARQ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836745"/>
            <a:ext cx="8115300" cy="493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19598D"/>
                </a:solidFill>
                <a:latin typeface="Montserrat"/>
              </a:rPr>
              <a:t>Governs the advice and guidance offered to clients.</a:t>
            </a:r>
          </a:p>
          <a:p>
            <a:pPr>
              <a:lnSpc>
                <a:spcPts val="2799"/>
              </a:lnSpc>
            </a:pPr>
            <a:endParaRPr lang="en-US" sz="2799">
              <a:solidFill>
                <a:srgbClr val="19598D"/>
              </a:solidFill>
              <a:latin typeface="Montserrat"/>
            </a:endParaRPr>
          </a:p>
          <a:p>
            <a:pPr marL="604519" lvl="1" indent="-302260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19598D"/>
                </a:solidFill>
                <a:latin typeface="Montserrat"/>
              </a:rPr>
              <a:t>Influences the design of a programme of physical activity, including the frequency, intensity, time and type.</a:t>
            </a:r>
          </a:p>
          <a:p>
            <a:pPr>
              <a:lnSpc>
                <a:spcPts val="2799"/>
              </a:lnSpc>
            </a:pPr>
            <a:endParaRPr lang="en-US" sz="2799">
              <a:solidFill>
                <a:srgbClr val="19598D"/>
              </a:solidFill>
              <a:latin typeface="Montserrat"/>
            </a:endParaRPr>
          </a:p>
          <a:p>
            <a:pPr marL="604519" lvl="1" indent="-302260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19598D"/>
                </a:solidFill>
                <a:latin typeface="Montserrat"/>
              </a:rPr>
              <a:t>Maximises the benefit of exercise in relation to the client’s goals.</a:t>
            </a:r>
          </a:p>
          <a:p>
            <a:pPr>
              <a:lnSpc>
                <a:spcPts val="2799"/>
              </a:lnSpc>
            </a:pPr>
            <a:endParaRPr lang="en-US" sz="2799">
              <a:solidFill>
                <a:srgbClr val="19598D"/>
              </a:solidFill>
              <a:latin typeface="Montserrat"/>
            </a:endParaRPr>
          </a:p>
          <a:p>
            <a:pPr marL="604519" lvl="1" indent="-302260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19598D"/>
                </a:solidFill>
                <a:latin typeface="Montserrat"/>
              </a:rPr>
              <a:t>Minimises any potential risk of exercise.</a:t>
            </a:r>
          </a:p>
          <a:p>
            <a:pPr>
              <a:lnSpc>
                <a:spcPts val="2799"/>
              </a:lnSpc>
            </a:pPr>
            <a:endParaRPr lang="en-US" sz="2799">
              <a:solidFill>
                <a:srgbClr val="19598D"/>
              </a:solidFill>
              <a:latin typeface="Montserrat"/>
            </a:endParaRPr>
          </a:p>
          <a:p>
            <a:pPr marL="604519" lvl="1" indent="-302260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19598D"/>
                </a:solidFill>
                <a:latin typeface="Montserrat"/>
              </a:rPr>
              <a:t>Identifies any need to delay exercise or refer to a medical professional.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25BCA28-A5B9-E37E-FAD5-BC7815D778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21"/>
    </mc:Choice>
    <mc:Fallback>
      <p:transition spd="slow" advTm="73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215412" y="1249973"/>
            <a:ext cx="844062" cy="21101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-5376337">
            <a:off x="-400441" y="3241875"/>
            <a:ext cx="2075766" cy="0"/>
          </a:xfrm>
          <a:prstGeom prst="line">
            <a:avLst/>
          </a:prstGeom>
          <a:ln w="28575" cap="rnd">
            <a:solidFill>
              <a:srgbClr val="D9D9D9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003835" y="1028700"/>
            <a:ext cx="1255465" cy="13061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44000" y="2218205"/>
            <a:ext cx="6839818" cy="683981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152525"/>
            <a:ext cx="13005326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99"/>
              </a:lnSpc>
              <a:spcBef>
                <a:spcPct val="0"/>
              </a:spcBef>
            </a:pPr>
            <a:r>
              <a:rPr lang="en-US" sz="6399">
                <a:solidFill>
                  <a:srgbClr val="19598D"/>
                </a:solidFill>
                <a:latin typeface="Montserrat Extra-Bold Bold"/>
              </a:rPr>
              <a:t>Signed informed consent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836745"/>
            <a:ext cx="8115300" cy="38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19598D"/>
                </a:solidFill>
                <a:latin typeface="Montserrat"/>
              </a:rPr>
              <a:t>What is being proposed and the rationale behind the exercise programme.</a:t>
            </a:r>
          </a:p>
          <a:p>
            <a:pPr>
              <a:lnSpc>
                <a:spcPts val="2799"/>
              </a:lnSpc>
            </a:pPr>
            <a:endParaRPr lang="en-US" sz="2799">
              <a:solidFill>
                <a:srgbClr val="19598D"/>
              </a:solidFill>
              <a:latin typeface="Montserrat"/>
            </a:endParaRPr>
          </a:p>
          <a:p>
            <a:pPr marL="604519" lvl="1" indent="-302260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19598D"/>
                </a:solidFill>
                <a:latin typeface="Montserrat"/>
              </a:rPr>
              <a:t>The benefits of the proposed exercise programme.</a:t>
            </a:r>
          </a:p>
          <a:p>
            <a:pPr>
              <a:lnSpc>
                <a:spcPts val="2799"/>
              </a:lnSpc>
            </a:pPr>
            <a:endParaRPr lang="en-US" sz="2799">
              <a:solidFill>
                <a:srgbClr val="19598D"/>
              </a:solidFill>
              <a:latin typeface="Montserrat"/>
            </a:endParaRPr>
          </a:p>
          <a:p>
            <a:pPr marL="604519" lvl="1" indent="-302260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19598D"/>
                </a:solidFill>
                <a:latin typeface="Montserrat"/>
              </a:rPr>
              <a:t>The risks of the proposed exercise programme.</a:t>
            </a:r>
          </a:p>
          <a:p>
            <a:pPr>
              <a:lnSpc>
                <a:spcPts val="2799"/>
              </a:lnSpc>
            </a:pPr>
            <a:endParaRPr lang="en-US" sz="2799">
              <a:solidFill>
                <a:srgbClr val="19598D"/>
              </a:solidFill>
              <a:latin typeface="Montserrat"/>
            </a:endParaRPr>
          </a:p>
          <a:p>
            <a:pPr marL="604519" lvl="1" indent="-302260">
              <a:lnSpc>
                <a:spcPts val="2799"/>
              </a:lnSpc>
              <a:buFont typeface="Arial"/>
              <a:buChar char="•"/>
            </a:pPr>
            <a:r>
              <a:rPr lang="en-US" sz="2799">
                <a:solidFill>
                  <a:srgbClr val="19598D"/>
                </a:solidFill>
                <a:latin typeface="Montserrat"/>
              </a:rPr>
              <a:t>The responsibilities of everyone involved.</a:t>
            </a:r>
          </a:p>
          <a:p>
            <a:pPr>
              <a:lnSpc>
                <a:spcPts val="2799"/>
              </a:lnSpc>
            </a:pPr>
            <a:endParaRPr lang="en-US" sz="2799">
              <a:solidFill>
                <a:srgbClr val="19598D"/>
              </a:solidFill>
              <a:latin typeface="Montserrat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2F90CF7-5DFD-2AFA-170A-B1F95F13E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37"/>
    </mc:Choice>
    <mc:Fallback>
      <p:transition spd="slow" advTm="58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5813" y="-158270"/>
            <a:ext cx="19659626" cy="9254645"/>
          </a:xfrm>
          <a:prstGeom prst="rect">
            <a:avLst/>
          </a:prstGeom>
          <a:solidFill>
            <a:srgbClr val="19598D"/>
          </a:solidFill>
        </p:spPr>
      </p:sp>
      <p:sp>
        <p:nvSpPr>
          <p:cNvPr id="3" name="AutoShape 3"/>
          <p:cNvSpPr/>
          <p:nvPr/>
        </p:nvSpPr>
        <p:spPr>
          <a:xfrm>
            <a:off x="5249039" y="4012999"/>
            <a:ext cx="8035017" cy="2268368"/>
          </a:xfrm>
          <a:prstGeom prst="rect">
            <a:avLst/>
          </a:prstGeom>
          <a:solidFill>
            <a:srgbClr val="000000">
              <a:alpha val="33725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5249039" y="3459833"/>
            <a:ext cx="8035017" cy="4656126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77677" y="923192"/>
            <a:ext cx="844062" cy="2110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923192"/>
            <a:ext cx="844062" cy="211015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 rot="23662">
            <a:off x="13861144" y="1014412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-10776337">
            <a:off x="2313529" y="1014413"/>
            <a:ext cx="2075766" cy="0"/>
          </a:xfrm>
          <a:prstGeom prst="line">
            <a:avLst/>
          </a:prstGeom>
          <a:ln w="28575" cap="rnd">
            <a:solidFill>
              <a:srgbClr val="FFFFFF">
                <a:alpha val="74902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282420" y="9096375"/>
            <a:ext cx="18852841" cy="0"/>
          </a:xfrm>
          <a:prstGeom prst="line">
            <a:avLst/>
          </a:prstGeom>
          <a:ln w="28575" cap="rnd">
            <a:solidFill>
              <a:srgbClr val="D9D9D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407871" y="7106969"/>
            <a:ext cx="1939613" cy="2017981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126492" y="1114425"/>
            <a:ext cx="8035017" cy="190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0"/>
              </a:lnSpc>
            </a:pPr>
            <a:r>
              <a:rPr lang="en-US" sz="4700">
                <a:solidFill>
                  <a:srgbClr val="FFFFFF"/>
                </a:solidFill>
                <a:latin typeface="Montserrat Extra-Bold Bold"/>
              </a:rPr>
              <a:t>Developing an effective working relationship</a:t>
            </a:r>
          </a:p>
          <a:p>
            <a:pPr algn="ctr">
              <a:lnSpc>
                <a:spcPts val="2000"/>
              </a:lnSpc>
            </a:pPr>
            <a:endParaRPr lang="en-US" sz="4700">
              <a:solidFill>
                <a:srgbClr val="FFFFFF"/>
              </a:solidFill>
              <a:latin typeface="Montserrat Extra-Bold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Montserrat Extra-Bold Italics"/>
              </a:rPr>
              <a:t>Activity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49039" y="3383633"/>
            <a:ext cx="8035017" cy="6286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000000"/>
                </a:solidFill>
                <a:latin typeface="Montserrat Semi-Bold"/>
              </a:rPr>
              <a:t>Share a memory of when they ‘got on’ with someone straight away, and explain why they got on so well.</a:t>
            </a:r>
          </a:p>
          <a:p>
            <a:pPr algn="ctr">
              <a:lnSpc>
                <a:spcPts val="6299"/>
              </a:lnSpc>
            </a:pPr>
            <a:endParaRPr lang="en-US" sz="4499">
              <a:solidFill>
                <a:srgbClr val="000000"/>
              </a:solidFill>
              <a:latin typeface="Montserrat Semi-Bold"/>
            </a:endParaRPr>
          </a:p>
          <a:p>
            <a:pPr algn="ctr">
              <a:lnSpc>
                <a:spcPts val="6299"/>
              </a:lnSpc>
            </a:pPr>
            <a:endParaRPr lang="en-US" sz="4499">
              <a:solidFill>
                <a:srgbClr val="000000"/>
              </a:solidFill>
              <a:latin typeface="Montserrat Semi-Bold"/>
            </a:endParaRPr>
          </a:p>
          <a:p>
            <a:pPr algn="ctr">
              <a:lnSpc>
                <a:spcPts val="6299"/>
              </a:lnSpc>
            </a:pPr>
            <a:endParaRPr lang="en-US" sz="4499">
              <a:solidFill>
                <a:srgbClr val="000000"/>
              </a:solidFill>
              <a:latin typeface="Montserrat Semi-Bold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9026251-8829-BF48-A210-A07B56A72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40"/>
    </mc:Choice>
    <mc:Fallback>
      <p:transition spd="slow" advTm="2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1137</Words>
  <Application>Microsoft Macintosh PowerPoint</Application>
  <PresentationFormat>Custom</PresentationFormat>
  <Paragraphs>179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Montserrat Semi-Bold Bold</vt:lpstr>
      <vt:lpstr>Arimo</vt:lpstr>
      <vt:lpstr>Calibri</vt:lpstr>
      <vt:lpstr>Montserrat Bold</vt:lpstr>
      <vt:lpstr>Montserrat Extra-Bold Bold</vt:lpstr>
      <vt:lpstr>Montserrat</vt:lpstr>
      <vt:lpstr>Montserrat Extra-Bold</vt:lpstr>
      <vt:lpstr>Montserrat Bold Italics</vt:lpstr>
      <vt:lpstr>Arial</vt:lpstr>
      <vt:lpstr>Montserrat Extra-Bold Italics</vt:lpstr>
      <vt:lpstr>Montserrat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PPN Unit 1 Lecture 5</dc:title>
  <cp:lastModifiedBy>Gary Stevenson</cp:lastModifiedBy>
  <cp:revision>2</cp:revision>
  <dcterms:created xsi:type="dcterms:W3CDTF">2006-08-16T00:00:00Z</dcterms:created>
  <dcterms:modified xsi:type="dcterms:W3CDTF">2023-05-23T11:56:23Z</dcterms:modified>
  <dc:identifier>DAFdFsoeFp8</dc:identifier>
</cp:coreProperties>
</file>