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Montserrat" pitchFamily="2" charset="77"/>
      <p:regular r:id="rId14"/>
      <p:bold r:id="rId15"/>
      <p:italic r:id="rId16"/>
      <p:boldItalic r:id="rId17"/>
    </p:embeddedFont>
    <p:embeddedFont>
      <p:font typeface="Montserrat Bold" pitchFamily="2" charset="77"/>
      <p:regular r:id="rId18"/>
    </p:embeddedFont>
    <p:embeddedFont>
      <p:font typeface="Montserrat Extra-Bold" pitchFamily="2" charset="77"/>
      <p:regular r:id="rId19"/>
      <p:bold r:id="rId20"/>
    </p:embeddedFont>
    <p:embeddedFont>
      <p:font typeface="Montserrat Extra-Bold Italics" pitchFamily="2" charset="77"/>
      <p:regular r:id="rId21"/>
      <p:bold r:id="rId22"/>
      <p:italic r:id="rId23"/>
      <p:boldItalic r:id="rId24"/>
    </p:embeddedFont>
    <p:embeddedFont>
      <p:font typeface="Montserrat Semi-Bold Bold" pitchFamily="2" charset="77"/>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598D"/>
        </a:solidFill>
        <a:effectLst/>
      </p:bgPr>
    </p:bg>
    <p:spTree>
      <p:nvGrpSpPr>
        <p:cNvPr id="1" name=""/>
        <p:cNvGrpSpPr/>
        <p:nvPr/>
      </p:nvGrpSpPr>
      <p:grpSpPr>
        <a:xfrm>
          <a:off x="0" y="0"/>
          <a:ext cx="0" cy="0"/>
          <a:chOff x="0" y="0"/>
          <a:chExt cx="0" cy="0"/>
        </a:xfrm>
      </p:grpSpPr>
      <p:grpSp>
        <p:nvGrpSpPr>
          <p:cNvPr id="2" name="Group 2"/>
          <p:cNvGrpSpPr/>
          <p:nvPr/>
        </p:nvGrpSpPr>
        <p:grpSpPr>
          <a:xfrm>
            <a:off x="7158324" y="0"/>
            <a:ext cx="11129676" cy="10287000"/>
            <a:chOff x="0" y="0"/>
            <a:chExt cx="14839567" cy="13716000"/>
          </a:xfrm>
        </p:grpSpPr>
        <p:pic>
          <p:nvPicPr>
            <p:cNvPr id="3" name="Picture 3"/>
            <p:cNvPicPr>
              <a:picLocks noChangeAspect="1"/>
            </p:cNvPicPr>
            <p:nvPr/>
          </p:nvPicPr>
          <p:blipFill>
            <a:blip r:embed="rId2"/>
            <a:srcRect t="3785" b="3785"/>
            <a:stretch>
              <a:fillRect/>
            </a:stretch>
          </p:blipFill>
          <p:spPr>
            <a:xfrm>
              <a:off x="0" y="0"/>
              <a:ext cx="14839567" cy="13716000"/>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799708" y="1055075"/>
            <a:ext cx="844062" cy="211015"/>
          </a:xfrm>
          <a:prstGeom prst="rect">
            <a:avLst/>
          </a:prstGeom>
        </p:spPr>
      </p:pic>
      <p:sp>
        <p:nvSpPr>
          <p:cNvPr id="5" name="AutoShape 5"/>
          <p:cNvSpPr/>
          <p:nvPr/>
        </p:nvSpPr>
        <p:spPr>
          <a:xfrm rot="-5400000">
            <a:off x="16007685" y="3237459"/>
            <a:ext cx="2456682" cy="0"/>
          </a:xfrm>
          <a:prstGeom prst="line">
            <a:avLst/>
          </a:prstGeom>
          <a:ln w="28575" cap="rnd">
            <a:solidFill>
              <a:srgbClr val="FFFFFF"/>
            </a:solidFill>
            <a:prstDash val="solid"/>
            <a:headEnd type="none" w="sm" len="sm"/>
            <a:tailEnd type="none" w="sm" len="sm"/>
          </a:ln>
        </p:spPr>
      </p:sp>
      <p:sp>
        <p:nvSpPr>
          <p:cNvPr id="6" name="AutoShape 6"/>
          <p:cNvSpPr/>
          <p:nvPr/>
        </p:nvSpPr>
        <p:spPr>
          <a:xfrm>
            <a:off x="-282420" y="9096375"/>
            <a:ext cx="18852841" cy="0"/>
          </a:xfrm>
          <a:prstGeom prst="line">
            <a:avLst/>
          </a:prstGeom>
          <a:ln w="28575" cap="rnd">
            <a:solidFill>
              <a:srgbClr val="FFFFFF"/>
            </a:solidFill>
            <a:prstDash val="solid"/>
            <a:headEnd type="none" w="sm" len="sm"/>
            <a:tailEnd type="none" w="sm" len="sm"/>
          </a:ln>
        </p:spPr>
      </p:sp>
      <p:pic>
        <p:nvPicPr>
          <p:cNvPr id="7" name="Picture 7"/>
          <p:cNvPicPr>
            <a:picLocks noChangeAspect="1"/>
          </p:cNvPicPr>
          <p:nvPr/>
        </p:nvPicPr>
        <p:blipFill>
          <a:blip r:embed="rId5"/>
          <a:srcRect/>
          <a:stretch>
            <a:fillRect/>
          </a:stretch>
        </p:blipFill>
        <p:spPr>
          <a:xfrm>
            <a:off x="1028700" y="7078394"/>
            <a:ext cx="1939613" cy="2017981"/>
          </a:xfrm>
          <a:prstGeom prst="rect">
            <a:avLst/>
          </a:prstGeom>
        </p:spPr>
      </p:pic>
      <p:sp>
        <p:nvSpPr>
          <p:cNvPr id="8" name="TextBox 8"/>
          <p:cNvSpPr txBox="1"/>
          <p:nvPr/>
        </p:nvSpPr>
        <p:spPr>
          <a:xfrm>
            <a:off x="1028700" y="2362200"/>
            <a:ext cx="10198751" cy="3744369"/>
          </a:xfrm>
          <a:prstGeom prst="rect">
            <a:avLst/>
          </a:prstGeom>
        </p:spPr>
        <p:txBody>
          <a:bodyPr lIns="0" tIns="0" rIns="0" bIns="0" rtlCol="0" anchor="t">
            <a:spAutoFit/>
          </a:bodyPr>
          <a:lstStyle/>
          <a:p>
            <a:pPr>
              <a:lnSpc>
                <a:spcPts val="9637"/>
              </a:lnSpc>
            </a:pPr>
            <a:r>
              <a:rPr lang="en-US" sz="10475">
                <a:solidFill>
                  <a:srgbClr val="FFFFFF"/>
                </a:solidFill>
                <a:latin typeface="Montserrat Extra-Bold"/>
              </a:rPr>
              <a:t>Lesson 1 - Benefits and barriers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sp>
      <p:sp>
        <p:nvSpPr>
          <p:cNvPr id="3" name="AutoShape 3"/>
          <p:cNvSpPr/>
          <p:nvPr/>
        </p:nvSpPr>
        <p:spPr>
          <a:xfrm>
            <a:off x="2031023" y="7423557"/>
            <a:ext cx="16256977" cy="8229600"/>
          </a:xfrm>
          <a:prstGeom prst="rect">
            <a:avLst/>
          </a:prstGeom>
          <a:solidFill>
            <a:srgbClr val="19598D"/>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31762" y="1410919"/>
            <a:ext cx="844062" cy="211015"/>
          </a:xfrm>
          <a:prstGeom prst="rect">
            <a:avLst/>
          </a:prstGeom>
        </p:spPr>
      </p:pic>
      <p:sp>
        <p:nvSpPr>
          <p:cNvPr id="5" name="AutoShape 5"/>
          <p:cNvSpPr/>
          <p:nvPr/>
        </p:nvSpPr>
        <p:spPr>
          <a:xfrm rot="-5400000">
            <a:off x="15939739" y="3593303"/>
            <a:ext cx="2456682" cy="0"/>
          </a:xfrm>
          <a:prstGeom prst="line">
            <a:avLst/>
          </a:prstGeom>
          <a:ln w="28575" cap="rnd">
            <a:solidFill>
              <a:srgbClr val="D9D9D9"/>
            </a:solidFill>
            <a:prstDash val="solid"/>
            <a:headEnd type="none" w="sm" len="sm"/>
            <a:tailEnd type="none" w="sm" len="sm"/>
          </a:ln>
        </p:spPr>
      </p:sp>
      <p:pic>
        <p:nvPicPr>
          <p:cNvPr id="6" name="Picture 6"/>
          <p:cNvPicPr>
            <a:picLocks noChangeAspect="1"/>
          </p:cNvPicPr>
          <p:nvPr/>
        </p:nvPicPr>
        <p:blipFill>
          <a:blip r:embed="rId4"/>
          <a:srcRect/>
          <a:stretch>
            <a:fillRect/>
          </a:stretch>
        </p:blipFill>
        <p:spPr>
          <a:xfrm>
            <a:off x="15940585" y="7772400"/>
            <a:ext cx="1939613" cy="2017981"/>
          </a:xfrm>
          <a:prstGeom prst="rect">
            <a:avLst/>
          </a:prstGeom>
        </p:spPr>
      </p:pic>
      <p:sp>
        <p:nvSpPr>
          <p:cNvPr id="7" name="TextBox 7"/>
          <p:cNvSpPr txBox="1"/>
          <p:nvPr/>
        </p:nvSpPr>
        <p:spPr>
          <a:xfrm>
            <a:off x="1028700" y="1181100"/>
            <a:ext cx="10954707" cy="1064007"/>
          </a:xfrm>
          <a:prstGeom prst="rect">
            <a:avLst/>
          </a:prstGeom>
        </p:spPr>
        <p:txBody>
          <a:bodyPr lIns="0" tIns="0" rIns="0" bIns="0" rtlCol="0" anchor="t">
            <a:spAutoFit/>
          </a:bodyPr>
          <a:lstStyle/>
          <a:p>
            <a:pPr>
              <a:lnSpc>
                <a:spcPts val="8057"/>
              </a:lnSpc>
              <a:spcBef>
                <a:spcPct val="0"/>
              </a:spcBef>
            </a:pPr>
            <a:r>
              <a:rPr lang="en-US" sz="8057">
                <a:solidFill>
                  <a:srgbClr val="19598D"/>
                </a:solidFill>
                <a:latin typeface="Montserrat Extra-Bold"/>
              </a:rPr>
              <a:t>Learning objectives</a:t>
            </a:r>
          </a:p>
        </p:txBody>
      </p:sp>
      <p:sp>
        <p:nvSpPr>
          <p:cNvPr id="8" name="TextBox 8"/>
          <p:cNvSpPr txBox="1"/>
          <p:nvPr/>
        </p:nvSpPr>
        <p:spPr>
          <a:xfrm>
            <a:off x="1028700" y="2978150"/>
            <a:ext cx="14776080" cy="4794250"/>
          </a:xfrm>
          <a:prstGeom prst="rect">
            <a:avLst/>
          </a:prstGeom>
        </p:spPr>
        <p:txBody>
          <a:bodyPr lIns="0" tIns="0" rIns="0" bIns="0" rtlCol="0" anchor="t">
            <a:spAutoFit/>
          </a:bodyPr>
          <a:lstStyle/>
          <a:p>
            <a:pPr algn="just">
              <a:lnSpc>
                <a:spcPts val="3499"/>
              </a:lnSpc>
            </a:pPr>
            <a:r>
              <a:rPr lang="en-US" sz="2499">
                <a:solidFill>
                  <a:srgbClr val="000000"/>
                </a:solidFill>
                <a:latin typeface="Montserrat Bold"/>
              </a:rPr>
              <a:t>By the end of the lesson you will be able to:</a:t>
            </a:r>
          </a:p>
          <a:p>
            <a:pPr algn="just">
              <a:lnSpc>
                <a:spcPts val="3499"/>
              </a:lnSpc>
            </a:pPr>
            <a:endParaRPr lang="en-US" sz="2499">
              <a:solidFill>
                <a:srgbClr val="000000"/>
              </a:solidFill>
              <a:latin typeface="Montserrat Bold"/>
            </a:endParaRPr>
          </a:p>
          <a:p>
            <a:pPr marL="539749" lvl="1" indent="-269875" algn="just">
              <a:lnSpc>
                <a:spcPts val="3499"/>
              </a:lnSpc>
              <a:buFont typeface="Arial"/>
              <a:buChar char="•"/>
            </a:pPr>
            <a:r>
              <a:rPr lang="en-US" sz="2499">
                <a:solidFill>
                  <a:srgbClr val="000000"/>
                </a:solidFill>
                <a:latin typeface="Montserrat"/>
              </a:rPr>
              <a:t>Explain the value of physical activity for prenatal clients</a:t>
            </a:r>
          </a:p>
          <a:p>
            <a:pPr marL="539749" lvl="1" indent="-269875" algn="just">
              <a:lnSpc>
                <a:spcPts val="3499"/>
              </a:lnSpc>
              <a:buFont typeface="Arial"/>
              <a:buChar char="•"/>
            </a:pPr>
            <a:r>
              <a:rPr lang="en-US" sz="2499">
                <a:solidFill>
                  <a:srgbClr val="000000"/>
                </a:solidFill>
                <a:latin typeface="Montserrat"/>
              </a:rPr>
              <a:t>Explain the value of physical activity for postnatal clients</a:t>
            </a:r>
          </a:p>
          <a:p>
            <a:pPr marL="539749" lvl="1" indent="-269875" algn="just">
              <a:lnSpc>
                <a:spcPts val="3499"/>
              </a:lnSpc>
              <a:buFont typeface="Arial"/>
              <a:buChar char="•"/>
            </a:pPr>
            <a:r>
              <a:rPr lang="en-US" sz="2499">
                <a:solidFill>
                  <a:srgbClr val="000000"/>
                </a:solidFill>
                <a:latin typeface="Montserrat"/>
              </a:rPr>
              <a:t>List the barriers/concerns that a prenatal client may have about participating in physical activity, and how to respond to these concerns</a:t>
            </a:r>
          </a:p>
          <a:p>
            <a:pPr marL="539749" lvl="1" indent="-269875" algn="just">
              <a:lnSpc>
                <a:spcPts val="3499"/>
              </a:lnSpc>
              <a:buFont typeface="Arial"/>
              <a:buChar char="•"/>
            </a:pPr>
            <a:r>
              <a:rPr lang="en-US" sz="2499">
                <a:solidFill>
                  <a:srgbClr val="000000"/>
                </a:solidFill>
                <a:latin typeface="Montserrat"/>
              </a:rPr>
              <a:t>List the barriers/concerns that a postnatal client may have about participating in physical activity, and how to respond to these concerns</a:t>
            </a: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13" y="-158270"/>
            <a:ext cx="19659626" cy="6857990"/>
          </a:xfrm>
          <a:prstGeom prst="rect">
            <a:avLst/>
          </a:prstGeom>
          <a:solidFill>
            <a:srgbClr val="19598D"/>
          </a:solidFill>
        </p:spPr>
      </p:sp>
      <p:sp>
        <p:nvSpPr>
          <p:cNvPr id="3" name="AutoShape 3"/>
          <p:cNvSpPr/>
          <p:nvPr/>
        </p:nvSpPr>
        <p:spPr>
          <a:xfrm>
            <a:off x="9640829" y="4185866"/>
            <a:ext cx="3569582" cy="4231220"/>
          </a:xfrm>
          <a:prstGeom prst="rect">
            <a:avLst/>
          </a:prstGeom>
          <a:solidFill>
            <a:srgbClr val="000000">
              <a:alpha val="33725"/>
            </a:srgbClr>
          </a:solidFill>
        </p:spPr>
      </p:sp>
      <p:sp>
        <p:nvSpPr>
          <p:cNvPr id="4" name="AutoShape 4"/>
          <p:cNvSpPr/>
          <p:nvPr/>
        </p:nvSpPr>
        <p:spPr>
          <a:xfrm>
            <a:off x="5420489" y="4185866"/>
            <a:ext cx="3569582" cy="4231220"/>
          </a:xfrm>
          <a:prstGeom prst="rect">
            <a:avLst/>
          </a:prstGeom>
          <a:solidFill>
            <a:srgbClr val="000000">
              <a:alpha val="33725"/>
            </a:srgbClr>
          </a:solidFill>
        </p:spPr>
      </p:sp>
      <p:sp>
        <p:nvSpPr>
          <p:cNvPr id="5" name="AutoShape 5"/>
          <p:cNvSpPr/>
          <p:nvPr/>
        </p:nvSpPr>
        <p:spPr>
          <a:xfrm>
            <a:off x="9469379" y="4023941"/>
            <a:ext cx="3569582" cy="4220278"/>
          </a:xfrm>
          <a:prstGeom prst="rect">
            <a:avLst/>
          </a:prstGeom>
          <a:solidFill>
            <a:srgbClr val="FFFFFF"/>
          </a:solidFill>
        </p:spPr>
      </p:sp>
      <p:sp>
        <p:nvSpPr>
          <p:cNvPr id="6" name="AutoShape 6"/>
          <p:cNvSpPr/>
          <p:nvPr/>
        </p:nvSpPr>
        <p:spPr>
          <a:xfrm>
            <a:off x="5249039" y="4023941"/>
            <a:ext cx="3569582" cy="4220278"/>
          </a:xfrm>
          <a:prstGeom prst="rect">
            <a:avLst/>
          </a:prstGeom>
          <a:solidFill>
            <a:srgbClr val="FFFFFF"/>
          </a:solidFill>
        </p:spPr>
      </p:sp>
      <p:sp>
        <p:nvSpPr>
          <p:cNvPr id="7" name="AutoShape 7"/>
          <p:cNvSpPr/>
          <p:nvPr/>
        </p:nvSpPr>
        <p:spPr>
          <a:xfrm>
            <a:off x="5486433" y="5481276"/>
            <a:ext cx="3094794" cy="0"/>
          </a:xfrm>
          <a:prstGeom prst="line">
            <a:avLst/>
          </a:prstGeom>
          <a:ln w="19050" cap="rnd">
            <a:solidFill>
              <a:srgbClr val="000000"/>
            </a:solidFill>
            <a:prstDash val="solid"/>
            <a:headEnd type="none" w="sm" len="sm"/>
            <a:tailEnd type="none" w="sm" len="sm"/>
          </a:ln>
        </p:spPr>
      </p:sp>
      <p:sp>
        <p:nvSpPr>
          <p:cNvPr id="8" name="AutoShape 8"/>
          <p:cNvSpPr/>
          <p:nvPr/>
        </p:nvSpPr>
        <p:spPr>
          <a:xfrm>
            <a:off x="9706773" y="5481276"/>
            <a:ext cx="3094794" cy="0"/>
          </a:xfrm>
          <a:prstGeom prst="line">
            <a:avLst/>
          </a:prstGeom>
          <a:ln w="19050" cap="rnd">
            <a:solidFill>
              <a:srgbClr val="000000"/>
            </a:solidFill>
            <a:prstDash val="solid"/>
            <a:headEnd type="none" w="sm" len="sm"/>
            <a:tailEnd type="none" w="sm" len="sm"/>
          </a:ln>
        </p:spPr>
      </p:sp>
      <p:pic>
        <p:nvPicPr>
          <p:cNvPr id="9" name="Picture 9"/>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377677" y="923192"/>
            <a:ext cx="844062" cy="211015"/>
          </a:xfrm>
          <a:prstGeom prst="rect">
            <a:avLst/>
          </a:prstGeom>
        </p:spPr>
      </p:pic>
      <p:pic>
        <p:nvPicPr>
          <p:cNvPr id="10" name="Picture 10"/>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28700" y="923192"/>
            <a:ext cx="844062" cy="211015"/>
          </a:xfrm>
          <a:prstGeom prst="rect">
            <a:avLst/>
          </a:prstGeom>
        </p:spPr>
      </p:pic>
      <p:sp>
        <p:nvSpPr>
          <p:cNvPr id="11" name="AutoShape 11"/>
          <p:cNvSpPr/>
          <p:nvPr/>
        </p:nvSpPr>
        <p:spPr>
          <a:xfrm rot="23662">
            <a:off x="13861144" y="1014412"/>
            <a:ext cx="2075766" cy="0"/>
          </a:xfrm>
          <a:prstGeom prst="line">
            <a:avLst/>
          </a:prstGeom>
          <a:ln w="28575" cap="rnd">
            <a:solidFill>
              <a:srgbClr val="FFFFFF">
                <a:alpha val="74902"/>
              </a:srgbClr>
            </a:solidFill>
            <a:prstDash val="solid"/>
            <a:headEnd type="none" w="sm" len="sm"/>
            <a:tailEnd type="none" w="sm" len="sm"/>
          </a:ln>
        </p:spPr>
      </p:sp>
      <p:sp>
        <p:nvSpPr>
          <p:cNvPr id="12" name="AutoShape 12"/>
          <p:cNvSpPr/>
          <p:nvPr/>
        </p:nvSpPr>
        <p:spPr>
          <a:xfrm rot="-10776337">
            <a:off x="2313529" y="1014413"/>
            <a:ext cx="2075766" cy="0"/>
          </a:xfrm>
          <a:prstGeom prst="line">
            <a:avLst/>
          </a:prstGeom>
          <a:ln w="28575" cap="rnd">
            <a:solidFill>
              <a:srgbClr val="FFFFFF">
                <a:alpha val="74902"/>
              </a:srgbClr>
            </a:solidFill>
            <a:prstDash val="solid"/>
            <a:headEnd type="none" w="sm" len="sm"/>
            <a:tailEnd type="none" w="sm" len="sm"/>
          </a:ln>
        </p:spPr>
      </p:sp>
      <p:sp>
        <p:nvSpPr>
          <p:cNvPr id="13" name="AutoShape 13"/>
          <p:cNvSpPr/>
          <p:nvPr/>
        </p:nvSpPr>
        <p:spPr>
          <a:xfrm>
            <a:off x="-282420" y="9096375"/>
            <a:ext cx="18852841" cy="0"/>
          </a:xfrm>
          <a:prstGeom prst="line">
            <a:avLst/>
          </a:prstGeom>
          <a:ln w="28575" cap="rnd">
            <a:solidFill>
              <a:srgbClr val="D9D9D9"/>
            </a:solidFill>
            <a:prstDash val="solid"/>
            <a:headEnd type="none" w="sm" len="sm"/>
            <a:tailEnd type="none" w="sm" len="sm"/>
          </a:ln>
        </p:spPr>
      </p:sp>
      <p:pic>
        <p:nvPicPr>
          <p:cNvPr id="14" name="Picture 14"/>
          <p:cNvPicPr>
            <a:picLocks noChangeAspect="1"/>
          </p:cNvPicPr>
          <p:nvPr/>
        </p:nvPicPr>
        <p:blipFill>
          <a:blip r:embed="rId4"/>
          <a:srcRect/>
          <a:stretch>
            <a:fillRect/>
          </a:stretch>
        </p:blipFill>
        <p:spPr>
          <a:xfrm>
            <a:off x="15407871" y="7106969"/>
            <a:ext cx="1939613" cy="2017981"/>
          </a:xfrm>
          <a:prstGeom prst="rect">
            <a:avLst/>
          </a:prstGeom>
        </p:spPr>
      </p:pic>
      <p:sp>
        <p:nvSpPr>
          <p:cNvPr id="15" name="TextBox 15"/>
          <p:cNvSpPr txBox="1"/>
          <p:nvPr/>
        </p:nvSpPr>
        <p:spPr>
          <a:xfrm>
            <a:off x="5126492" y="1181100"/>
            <a:ext cx="8035017" cy="2719070"/>
          </a:xfrm>
          <a:prstGeom prst="rect">
            <a:avLst/>
          </a:prstGeom>
        </p:spPr>
        <p:txBody>
          <a:bodyPr lIns="0" tIns="0" rIns="0" bIns="0" rtlCol="0" anchor="t">
            <a:spAutoFit/>
          </a:bodyPr>
          <a:lstStyle/>
          <a:p>
            <a:pPr algn="ctr">
              <a:lnSpc>
                <a:spcPts val="8000"/>
              </a:lnSpc>
            </a:pPr>
            <a:r>
              <a:rPr lang="en-US" sz="8000">
                <a:solidFill>
                  <a:srgbClr val="FFFFFF"/>
                </a:solidFill>
                <a:latin typeface="Montserrat Extra-Bold"/>
              </a:rPr>
              <a:t>Benefits and barriers</a:t>
            </a:r>
          </a:p>
          <a:p>
            <a:pPr algn="ctr">
              <a:lnSpc>
                <a:spcPts val="2000"/>
              </a:lnSpc>
            </a:pPr>
            <a:endParaRPr lang="en-US" sz="8000">
              <a:solidFill>
                <a:srgbClr val="FFFFFF"/>
              </a:solidFill>
              <a:latin typeface="Montserrat Extra-Bold"/>
            </a:endParaRPr>
          </a:p>
          <a:p>
            <a:pPr algn="ctr">
              <a:lnSpc>
                <a:spcPts val="3600"/>
              </a:lnSpc>
              <a:spcBef>
                <a:spcPct val="0"/>
              </a:spcBef>
            </a:pPr>
            <a:r>
              <a:rPr lang="en-US" sz="3600">
                <a:solidFill>
                  <a:srgbClr val="FFFFFF"/>
                </a:solidFill>
                <a:latin typeface="Montserrat Extra-Bold Italics"/>
              </a:rPr>
              <a:t>Thought storm</a:t>
            </a:r>
          </a:p>
        </p:txBody>
      </p:sp>
      <p:sp>
        <p:nvSpPr>
          <p:cNvPr id="16" name="TextBox 16"/>
          <p:cNvSpPr txBox="1"/>
          <p:nvPr/>
        </p:nvSpPr>
        <p:spPr>
          <a:xfrm>
            <a:off x="5486433" y="5934054"/>
            <a:ext cx="3094794" cy="1099185"/>
          </a:xfrm>
          <a:prstGeom prst="rect">
            <a:avLst/>
          </a:prstGeom>
        </p:spPr>
        <p:txBody>
          <a:bodyPr lIns="0" tIns="0" rIns="0" bIns="0" rtlCol="0" anchor="t">
            <a:spAutoFit/>
          </a:bodyPr>
          <a:lstStyle/>
          <a:p>
            <a:pPr algn="just">
              <a:lnSpc>
                <a:spcPts val="2940"/>
              </a:lnSpc>
            </a:pPr>
            <a:r>
              <a:rPr lang="en-US" sz="2100">
                <a:solidFill>
                  <a:srgbClr val="000000"/>
                </a:solidFill>
                <a:latin typeface="Montserrat"/>
              </a:rPr>
              <a:t>List at least 4 benefits of exercise for a pre or postnatal client.</a:t>
            </a:r>
          </a:p>
        </p:txBody>
      </p:sp>
      <p:sp>
        <p:nvSpPr>
          <p:cNvPr id="17" name="TextBox 17"/>
          <p:cNvSpPr txBox="1"/>
          <p:nvPr/>
        </p:nvSpPr>
        <p:spPr>
          <a:xfrm>
            <a:off x="9706773" y="5934054"/>
            <a:ext cx="3094794" cy="1470660"/>
          </a:xfrm>
          <a:prstGeom prst="rect">
            <a:avLst/>
          </a:prstGeom>
        </p:spPr>
        <p:txBody>
          <a:bodyPr lIns="0" tIns="0" rIns="0" bIns="0" rtlCol="0" anchor="t">
            <a:spAutoFit/>
          </a:bodyPr>
          <a:lstStyle/>
          <a:p>
            <a:pPr algn="just">
              <a:lnSpc>
                <a:spcPts val="2940"/>
              </a:lnSpc>
            </a:pPr>
            <a:r>
              <a:rPr lang="en-US" sz="2100">
                <a:solidFill>
                  <a:srgbClr val="000000"/>
                </a:solidFill>
                <a:latin typeface="Montserrat"/>
              </a:rPr>
              <a:t>List at least 4 barriers or concerns that a pre or postnatal client may have about exercise</a:t>
            </a:r>
          </a:p>
        </p:txBody>
      </p:sp>
      <p:sp>
        <p:nvSpPr>
          <p:cNvPr id="18" name="TextBox 18"/>
          <p:cNvSpPr txBox="1"/>
          <p:nvPr/>
        </p:nvSpPr>
        <p:spPr>
          <a:xfrm>
            <a:off x="5486433" y="4348162"/>
            <a:ext cx="3094794" cy="752476"/>
          </a:xfrm>
          <a:prstGeom prst="rect">
            <a:avLst/>
          </a:prstGeom>
        </p:spPr>
        <p:txBody>
          <a:bodyPr lIns="0" tIns="0" rIns="0" bIns="0" rtlCol="0" anchor="t">
            <a:spAutoFit/>
          </a:bodyPr>
          <a:lstStyle/>
          <a:p>
            <a:pPr algn="ctr">
              <a:lnSpc>
                <a:spcPts val="6299"/>
              </a:lnSpc>
            </a:pPr>
            <a:r>
              <a:rPr lang="en-US" sz="4499">
                <a:solidFill>
                  <a:srgbClr val="19598D"/>
                </a:solidFill>
                <a:latin typeface="Montserrat Semi-Bold Bold"/>
              </a:rPr>
              <a:t>Benefits</a:t>
            </a:r>
          </a:p>
        </p:txBody>
      </p:sp>
      <p:sp>
        <p:nvSpPr>
          <p:cNvPr id="19" name="TextBox 19"/>
          <p:cNvSpPr txBox="1"/>
          <p:nvPr/>
        </p:nvSpPr>
        <p:spPr>
          <a:xfrm>
            <a:off x="9706773" y="4348162"/>
            <a:ext cx="3094794" cy="752476"/>
          </a:xfrm>
          <a:prstGeom prst="rect">
            <a:avLst/>
          </a:prstGeom>
        </p:spPr>
        <p:txBody>
          <a:bodyPr lIns="0" tIns="0" rIns="0" bIns="0" rtlCol="0" anchor="t">
            <a:spAutoFit/>
          </a:bodyPr>
          <a:lstStyle/>
          <a:p>
            <a:pPr algn="ctr">
              <a:lnSpc>
                <a:spcPts val="6299"/>
              </a:lnSpc>
            </a:pPr>
            <a:r>
              <a:rPr lang="en-US" sz="4499">
                <a:solidFill>
                  <a:srgbClr val="19598D"/>
                </a:solidFill>
                <a:latin typeface="Montserrat Semi-Bold Bold"/>
              </a:rPr>
              <a:t>Barriers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01285" y="0"/>
            <a:ext cx="8686715" cy="10287000"/>
            <a:chOff x="0" y="0"/>
            <a:chExt cx="11582287" cy="13716000"/>
          </a:xfrm>
        </p:grpSpPr>
        <p:pic>
          <p:nvPicPr>
            <p:cNvPr id="3" name="Picture 3"/>
            <p:cNvPicPr>
              <a:picLocks noChangeAspect="1"/>
            </p:cNvPicPr>
            <p:nvPr/>
          </p:nvPicPr>
          <p:blipFill>
            <a:blip r:embed="rId2"/>
            <a:srcRect l="21823" r="21823"/>
            <a:stretch>
              <a:fillRect/>
            </a:stretch>
          </p:blipFill>
          <p:spPr>
            <a:xfrm>
              <a:off x="0" y="0"/>
              <a:ext cx="11582287" cy="13716000"/>
            </a:xfrm>
            <a:prstGeom prst="rect">
              <a:avLst/>
            </a:prstGeom>
          </p:spPr>
        </p:pic>
      </p:grpSp>
      <p:pic>
        <p:nvPicPr>
          <p:cNvPr id="4" name="Picture 4"/>
          <p:cNvPicPr>
            <a:picLocks noChangeAspect="1"/>
          </p:cNvPicPr>
          <p:nvPr/>
        </p:nvPicPr>
        <p:blipFill>
          <a:blip r:embed="rId3">
            <a:alphaModFix amt="7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215412" y="1249973"/>
            <a:ext cx="844062" cy="211015"/>
          </a:xfrm>
          <a:prstGeom prst="rect">
            <a:avLst/>
          </a:prstGeom>
        </p:spPr>
      </p:pic>
      <p:sp>
        <p:nvSpPr>
          <p:cNvPr id="5" name="AutoShape 5"/>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pic>
        <p:nvPicPr>
          <p:cNvPr id="6" name="Picture 6"/>
          <p:cNvPicPr>
            <a:picLocks noChangeAspect="1"/>
          </p:cNvPicPr>
          <p:nvPr/>
        </p:nvPicPr>
        <p:blipFill>
          <a:blip r:embed="rId5"/>
          <a:srcRect/>
          <a:stretch>
            <a:fillRect/>
          </a:stretch>
        </p:blipFill>
        <p:spPr>
          <a:xfrm>
            <a:off x="175961" y="8719944"/>
            <a:ext cx="1374977" cy="1430531"/>
          </a:xfrm>
          <a:prstGeom prst="rect">
            <a:avLst/>
          </a:prstGeom>
        </p:spPr>
      </p:pic>
      <p:sp>
        <p:nvSpPr>
          <p:cNvPr id="7" name="TextBox 7"/>
          <p:cNvSpPr txBox="1"/>
          <p:nvPr/>
        </p:nvSpPr>
        <p:spPr>
          <a:xfrm>
            <a:off x="1550938" y="1181100"/>
            <a:ext cx="6308824" cy="3079751"/>
          </a:xfrm>
          <a:prstGeom prst="rect">
            <a:avLst/>
          </a:prstGeom>
        </p:spPr>
        <p:txBody>
          <a:bodyPr lIns="0" tIns="0" rIns="0" bIns="0" rtlCol="0" anchor="t">
            <a:spAutoFit/>
          </a:bodyPr>
          <a:lstStyle/>
          <a:p>
            <a:pPr>
              <a:lnSpc>
                <a:spcPts val="8000"/>
              </a:lnSpc>
              <a:spcBef>
                <a:spcPct val="0"/>
              </a:spcBef>
            </a:pPr>
            <a:r>
              <a:rPr lang="en-US" sz="8000">
                <a:solidFill>
                  <a:srgbClr val="19598D"/>
                </a:solidFill>
                <a:latin typeface="Montserrat Extra-Bold"/>
              </a:rPr>
              <a:t>Benefits of prenatal activity</a:t>
            </a:r>
          </a:p>
        </p:txBody>
      </p:sp>
      <p:sp>
        <p:nvSpPr>
          <p:cNvPr id="8" name="TextBox 8"/>
          <p:cNvSpPr txBox="1"/>
          <p:nvPr/>
        </p:nvSpPr>
        <p:spPr>
          <a:xfrm>
            <a:off x="1550938" y="4479925"/>
            <a:ext cx="7230797" cy="5670550"/>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000000"/>
                </a:solidFill>
                <a:latin typeface="Montserrat Bold"/>
              </a:rPr>
              <a:t>Maintenance of fitness.</a:t>
            </a:r>
          </a:p>
          <a:p>
            <a:pPr marL="539749" lvl="1" indent="-269875">
              <a:lnSpc>
                <a:spcPts val="3499"/>
              </a:lnSpc>
              <a:buFont typeface="Arial"/>
              <a:buChar char="•"/>
            </a:pPr>
            <a:r>
              <a:rPr lang="en-US" sz="2499">
                <a:solidFill>
                  <a:srgbClr val="000000"/>
                </a:solidFill>
                <a:latin typeface="Montserrat Bold"/>
              </a:rPr>
              <a:t>Prevents excessive weight gain.</a:t>
            </a:r>
          </a:p>
          <a:p>
            <a:pPr marL="539749" lvl="1" indent="-269875">
              <a:lnSpc>
                <a:spcPts val="3499"/>
              </a:lnSpc>
              <a:buFont typeface="Arial"/>
              <a:buChar char="•"/>
            </a:pPr>
            <a:r>
              <a:rPr lang="en-US" sz="2499">
                <a:solidFill>
                  <a:srgbClr val="000000"/>
                </a:solidFill>
                <a:latin typeface="Montserrat Bold"/>
              </a:rPr>
              <a:t>Improves sleep and mood.</a:t>
            </a:r>
          </a:p>
          <a:p>
            <a:pPr marL="539749" lvl="1" indent="-269875">
              <a:lnSpc>
                <a:spcPts val="3499"/>
              </a:lnSpc>
              <a:buFont typeface="Arial"/>
              <a:buChar char="•"/>
            </a:pPr>
            <a:r>
              <a:rPr lang="en-US" sz="2499">
                <a:solidFill>
                  <a:srgbClr val="000000"/>
                </a:solidFill>
                <a:latin typeface="Montserrat Bold"/>
              </a:rPr>
              <a:t>Improves posture and reduces back pain.</a:t>
            </a:r>
          </a:p>
          <a:p>
            <a:pPr marL="539749" lvl="1" indent="-269875">
              <a:lnSpc>
                <a:spcPts val="3499"/>
              </a:lnSpc>
              <a:buFont typeface="Arial"/>
              <a:buChar char="•"/>
            </a:pPr>
            <a:r>
              <a:rPr lang="en-US" sz="2499">
                <a:solidFill>
                  <a:srgbClr val="000000"/>
                </a:solidFill>
                <a:latin typeface="Montserrat Bold"/>
              </a:rPr>
              <a:t>Improves body awareness and posture.</a:t>
            </a:r>
          </a:p>
          <a:p>
            <a:pPr>
              <a:lnSpc>
                <a:spcPts val="3499"/>
              </a:lnSpc>
            </a:pPr>
            <a:endParaRPr lang="en-US" sz="2499">
              <a:solidFill>
                <a:srgbClr val="000000"/>
              </a:solidFill>
              <a:latin typeface="Montserrat Bold"/>
            </a:endParaRPr>
          </a:p>
          <a:p>
            <a:pPr>
              <a:lnSpc>
                <a:spcPts val="3499"/>
              </a:lnSpc>
            </a:pPr>
            <a:r>
              <a:rPr lang="en-US" sz="2499">
                <a:solidFill>
                  <a:srgbClr val="000000"/>
                </a:solidFill>
                <a:latin typeface="Montserrat Bold"/>
              </a:rPr>
              <a:t>Can reduce the risk of:</a:t>
            </a:r>
          </a:p>
          <a:p>
            <a:pPr marL="539749" lvl="1" indent="-269875">
              <a:lnSpc>
                <a:spcPts val="3499"/>
              </a:lnSpc>
              <a:buFont typeface="Arial"/>
              <a:buChar char="•"/>
            </a:pPr>
            <a:r>
              <a:rPr lang="en-US" sz="2499">
                <a:solidFill>
                  <a:srgbClr val="000000"/>
                </a:solidFill>
                <a:latin typeface="Montserrat Bold"/>
              </a:rPr>
              <a:t>Hypertension.</a:t>
            </a:r>
          </a:p>
          <a:p>
            <a:pPr marL="539749" lvl="1" indent="-269875">
              <a:lnSpc>
                <a:spcPts val="3499"/>
              </a:lnSpc>
              <a:buFont typeface="Arial"/>
              <a:buChar char="•"/>
            </a:pPr>
            <a:r>
              <a:rPr lang="en-US" sz="2499">
                <a:solidFill>
                  <a:srgbClr val="000000"/>
                </a:solidFill>
                <a:latin typeface="Montserrat Bold"/>
              </a:rPr>
              <a:t>Gestational diabetes.</a:t>
            </a:r>
          </a:p>
          <a:p>
            <a:pPr marL="539749" lvl="1" indent="-269875">
              <a:lnSpc>
                <a:spcPts val="3499"/>
              </a:lnSpc>
              <a:buFont typeface="Arial"/>
              <a:buChar char="•"/>
            </a:pPr>
            <a:r>
              <a:rPr lang="en-US" sz="2499">
                <a:solidFill>
                  <a:srgbClr val="000000"/>
                </a:solidFill>
                <a:latin typeface="Montserrat Bold"/>
              </a:rPr>
              <a:t>Pre-eclampsia.</a:t>
            </a:r>
          </a:p>
          <a:p>
            <a:pPr marL="539749" lvl="1" indent="-269875">
              <a:lnSpc>
                <a:spcPts val="3499"/>
              </a:lnSpc>
              <a:buFont typeface="Arial"/>
              <a:buChar char="•"/>
            </a:pPr>
            <a:r>
              <a:rPr lang="en-US" sz="2499">
                <a:solidFill>
                  <a:srgbClr val="000000"/>
                </a:solidFill>
                <a:latin typeface="Montserrat Bold"/>
              </a:rPr>
              <a:t>Caesarean delivery.</a:t>
            </a:r>
          </a:p>
          <a:p>
            <a:pPr marL="539749" lvl="1" indent="-269875">
              <a:lnSpc>
                <a:spcPts val="3499"/>
              </a:lnSpc>
              <a:buFont typeface="Arial"/>
              <a:buChar char="•"/>
            </a:pPr>
            <a:r>
              <a:rPr lang="en-US" sz="2499">
                <a:solidFill>
                  <a:srgbClr val="000000"/>
                </a:solidFill>
                <a:latin typeface="Montserrat Bold"/>
              </a:rPr>
              <a:t>Reduce the likelihood of assisted delivery</a:t>
            </a:r>
          </a:p>
          <a:p>
            <a:pPr>
              <a:lnSpc>
                <a:spcPts val="3499"/>
              </a:lnSpc>
            </a:pPr>
            <a:endParaRPr lang="en-US" sz="2499">
              <a:solidFill>
                <a:srgbClr val="000000"/>
              </a:solidFill>
              <a:latin typeface="Montserrat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01285" y="0"/>
            <a:ext cx="8686715" cy="10287000"/>
            <a:chOff x="0" y="0"/>
            <a:chExt cx="11582287" cy="13716000"/>
          </a:xfrm>
        </p:grpSpPr>
        <p:pic>
          <p:nvPicPr>
            <p:cNvPr id="3" name="Picture 3"/>
            <p:cNvPicPr>
              <a:picLocks noChangeAspect="1"/>
            </p:cNvPicPr>
            <p:nvPr/>
          </p:nvPicPr>
          <p:blipFill>
            <a:blip r:embed="rId2"/>
            <a:srcRect l="21764" r="21764"/>
            <a:stretch>
              <a:fillRect/>
            </a:stretch>
          </p:blipFill>
          <p:spPr>
            <a:xfrm>
              <a:off x="0" y="0"/>
              <a:ext cx="11582287" cy="13716000"/>
            </a:xfrm>
            <a:prstGeom prst="rect">
              <a:avLst/>
            </a:prstGeom>
          </p:spPr>
        </p:pic>
      </p:grpSp>
      <p:pic>
        <p:nvPicPr>
          <p:cNvPr id="4" name="Picture 4"/>
          <p:cNvPicPr>
            <a:picLocks noChangeAspect="1"/>
          </p:cNvPicPr>
          <p:nvPr/>
        </p:nvPicPr>
        <p:blipFill>
          <a:blip r:embed="rId3">
            <a:alphaModFix amt="7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215412" y="1249973"/>
            <a:ext cx="844062" cy="211015"/>
          </a:xfrm>
          <a:prstGeom prst="rect">
            <a:avLst/>
          </a:prstGeom>
        </p:spPr>
      </p:pic>
      <p:sp>
        <p:nvSpPr>
          <p:cNvPr id="5" name="AutoShape 5"/>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sp>
        <p:nvSpPr>
          <p:cNvPr id="6" name="TextBox 6"/>
          <p:cNvSpPr txBox="1"/>
          <p:nvPr/>
        </p:nvSpPr>
        <p:spPr>
          <a:xfrm>
            <a:off x="1550938" y="1181100"/>
            <a:ext cx="6308824" cy="3079751"/>
          </a:xfrm>
          <a:prstGeom prst="rect">
            <a:avLst/>
          </a:prstGeom>
        </p:spPr>
        <p:txBody>
          <a:bodyPr lIns="0" tIns="0" rIns="0" bIns="0" rtlCol="0" anchor="t">
            <a:spAutoFit/>
          </a:bodyPr>
          <a:lstStyle/>
          <a:p>
            <a:pPr>
              <a:lnSpc>
                <a:spcPts val="8000"/>
              </a:lnSpc>
              <a:spcBef>
                <a:spcPct val="0"/>
              </a:spcBef>
            </a:pPr>
            <a:r>
              <a:rPr lang="en-US" sz="8000">
                <a:solidFill>
                  <a:srgbClr val="19598D"/>
                </a:solidFill>
                <a:latin typeface="Montserrat Extra-Bold"/>
              </a:rPr>
              <a:t>Barriers and concerns</a:t>
            </a:r>
          </a:p>
        </p:txBody>
      </p:sp>
      <p:sp>
        <p:nvSpPr>
          <p:cNvPr id="7" name="TextBox 7"/>
          <p:cNvSpPr txBox="1"/>
          <p:nvPr/>
        </p:nvSpPr>
        <p:spPr>
          <a:xfrm>
            <a:off x="1550938" y="4479925"/>
            <a:ext cx="7230797" cy="3917950"/>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000000"/>
                </a:solidFill>
                <a:latin typeface="Montserrat Bold"/>
              </a:rPr>
              <a:t>Fear of miscarriage or harming the baby</a:t>
            </a:r>
          </a:p>
          <a:p>
            <a:pPr marL="539749" lvl="1" indent="-269875">
              <a:lnSpc>
                <a:spcPts val="3499"/>
              </a:lnSpc>
              <a:buFont typeface="Arial"/>
              <a:buChar char="•"/>
            </a:pPr>
            <a:r>
              <a:rPr lang="en-US" sz="2499">
                <a:solidFill>
                  <a:srgbClr val="000000"/>
                </a:solidFill>
                <a:latin typeface="Montserrat Bold"/>
              </a:rPr>
              <a:t>Peer pressure from family and friends</a:t>
            </a:r>
          </a:p>
          <a:p>
            <a:pPr marL="539749" lvl="1" indent="-269875">
              <a:lnSpc>
                <a:spcPts val="3499"/>
              </a:lnSpc>
              <a:buFont typeface="Arial"/>
              <a:buChar char="•"/>
            </a:pPr>
            <a:r>
              <a:rPr lang="en-US" sz="2499">
                <a:solidFill>
                  <a:srgbClr val="000000"/>
                </a:solidFill>
                <a:latin typeface="Montserrat Bold"/>
              </a:rPr>
              <a:t>Lack of time</a:t>
            </a:r>
          </a:p>
          <a:p>
            <a:pPr marL="539749" lvl="1" indent="-269875">
              <a:lnSpc>
                <a:spcPts val="3499"/>
              </a:lnSpc>
              <a:buFont typeface="Arial"/>
              <a:buChar char="•"/>
            </a:pPr>
            <a:r>
              <a:rPr lang="en-US" sz="2499">
                <a:solidFill>
                  <a:srgbClr val="000000"/>
                </a:solidFill>
                <a:latin typeface="Montserrat Bold"/>
              </a:rPr>
              <a:t>Childcare issues</a:t>
            </a:r>
          </a:p>
          <a:p>
            <a:pPr marL="539749" lvl="1" indent="-269875">
              <a:lnSpc>
                <a:spcPts val="3499"/>
              </a:lnSpc>
              <a:buFont typeface="Arial"/>
              <a:buChar char="•"/>
            </a:pPr>
            <a:r>
              <a:rPr lang="en-US" sz="2499">
                <a:solidFill>
                  <a:srgbClr val="000000"/>
                </a:solidFill>
                <a:latin typeface="Montserrat Bold"/>
              </a:rPr>
              <a:t>Sickness or fatigue</a:t>
            </a:r>
          </a:p>
          <a:p>
            <a:pPr marL="539749" lvl="1" indent="-269875">
              <a:lnSpc>
                <a:spcPts val="3499"/>
              </a:lnSpc>
              <a:buFont typeface="Arial"/>
              <a:buChar char="•"/>
            </a:pPr>
            <a:r>
              <a:rPr lang="en-US" sz="2499">
                <a:solidFill>
                  <a:srgbClr val="000000"/>
                </a:solidFill>
                <a:latin typeface="Montserrat Bold"/>
              </a:rPr>
              <a:t>Heartburn or reflux</a:t>
            </a:r>
          </a:p>
          <a:p>
            <a:pPr marL="539749" lvl="1" indent="-269875">
              <a:lnSpc>
                <a:spcPts val="3499"/>
              </a:lnSpc>
              <a:buFont typeface="Arial"/>
              <a:buChar char="•"/>
            </a:pPr>
            <a:r>
              <a:rPr lang="en-US" sz="2499">
                <a:solidFill>
                  <a:srgbClr val="000000"/>
                </a:solidFill>
                <a:latin typeface="Montserrat Bold"/>
              </a:rPr>
              <a:t>Lack of sleep or low energy</a:t>
            </a:r>
          </a:p>
          <a:p>
            <a:pPr marL="539749" lvl="1" indent="-269875">
              <a:lnSpc>
                <a:spcPts val="3499"/>
              </a:lnSpc>
              <a:buFont typeface="Arial"/>
              <a:buChar char="•"/>
            </a:pPr>
            <a:r>
              <a:rPr lang="en-US" sz="2499">
                <a:solidFill>
                  <a:srgbClr val="000000"/>
                </a:solidFill>
                <a:latin typeface="Montserrat Bold"/>
              </a:rPr>
              <a:t>Lack of knowledge about safe exercise</a:t>
            </a:r>
          </a:p>
          <a:p>
            <a:pPr>
              <a:lnSpc>
                <a:spcPts val="3499"/>
              </a:lnSpc>
            </a:pPr>
            <a:endParaRPr lang="en-US" sz="2499">
              <a:solidFill>
                <a:srgbClr val="000000"/>
              </a:solidFill>
              <a:latin typeface="Montserrat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sp>
      <p:pic>
        <p:nvPicPr>
          <p:cNvPr id="3" name="Picture 3"/>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5412" y="1249973"/>
            <a:ext cx="844062" cy="211015"/>
          </a:xfrm>
          <a:prstGeom prst="rect">
            <a:avLst/>
          </a:prstGeom>
        </p:spPr>
      </p:pic>
      <p:sp>
        <p:nvSpPr>
          <p:cNvPr id="4" name="AutoShape 4"/>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5" name="Table 5"/>
          <p:cNvGraphicFramePr>
            <a:graphicFrameLocks noGrp="1"/>
          </p:cNvGraphicFramePr>
          <p:nvPr/>
        </p:nvGraphicFramePr>
        <p:xfrm>
          <a:off x="1028700" y="2914650"/>
          <a:ext cx="16230600" cy="6400799"/>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1034860">
                <a:tc>
                  <a:txBody>
                    <a:bodyPr/>
                    <a:lstStyle/>
                    <a:p>
                      <a:pPr algn="ctr">
                        <a:lnSpc>
                          <a:spcPts val="4200"/>
                        </a:lnSpc>
                        <a:defRPr/>
                      </a:pPr>
                      <a:r>
                        <a:rPr lang="en-US" sz="3000">
                          <a:solidFill>
                            <a:srgbClr val="000000"/>
                          </a:solidFill>
                          <a:latin typeface="Montserrat Bold"/>
                        </a:rPr>
                        <a:t>Prenatal barrier/concern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Bold"/>
                        </a:rPr>
                        <a:t>How to respond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3637">
                <a:tc>
                  <a:txBody>
                    <a:bodyPr/>
                    <a:lstStyle/>
                    <a:p>
                      <a:pPr algn="ctr">
                        <a:lnSpc>
                          <a:spcPts val="2870"/>
                        </a:lnSpc>
                        <a:defRPr/>
                      </a:pPr>
                      <a:r>
                        <a:rPr lang="en-US" sz="2050">
                          <a:solidFill>
                            <a:srgbClr val="000000"/>
                          </a:solidFill>
                          <a:latin typeface="Montserrat"/>
                        </a:rPr>
                        <a:t>Fear of miscarriage or harming the baby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3">
                  <a:txBody>
                    <a:bodyPr/>
                    <a:lstStyle/>
                    <a:p>
                      <a:pPr algn="ctr">
                        <a:lnSpc>
                          <a:spcPts val="2870"/>
                        </a:lnSpc>
                        <a:defRPr/>
                      </a:pPr>
                      <a:r>
                        <a:rPr lang="en-US" sz="2050">
                          <a:solidFill>
                            <a:srgbClr val="000000"/>
                          </a:solidFill>
                          <a:latin typeface="Montserrat Bold"/>
                        </a:rPr>
                        <a:t>Communicate the benefits of exercise and refer to ACOG and RCOG resources. Reassure client with professional qualifications and duty of care. Signpost clients to the Pelvic, Obstetric and Gynaecological Physiotherapists (POGP).</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3637">
                <a:tc>
                  <a:txBody>
                    <a:bodyPr/>
                    <a:lstStyle/>
                    <a:p>
                      <a:pPr algn="ctr">
                        <a:lnSpc>
                          <a:spcPts val="2870"/>
                        </a:lnSpc>
                        <a:defRPr/>
                      </a:pPr>
                      <a:r>
                        <a:rPr lang="en-US" sz="2050">
                          <a:solidFill>
                            <a:srgbClr val="000000"/>
                          </a:solidFill>
                          <a:latin typeface="Montserrat"/>
                        </a:rPr>
                        <a:t>A lack of knowledge about safe exercises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2870"/>
                        </a:lnSpc>
                        <a:defRPr/>
                      </a:pPr>
                      <a:r>
                        <a:rPr lang="en-US" sz="2050">
                          <a:solidFill>
                            <a:srgbClr val="000000"/>
                          </a:solidFill>
                          <a:latin typeface="Montserrat Bold"/>
                        </a:rPr>
                        <a:t>Communicate the benefits of exercise and refer to ACOG and RCOG resources. Reassure client with professional qualifications and duty of care. Signpost clients to the Pelvic, Obstetric and Gynaecological Physiotherapists (POGP).</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3637">
                <a:tc>
                  <a:txBody>
                    <a:bodyPr/>
                    <a:lstStyle/>
                    <a:p>
                      <a:pPr algn="ctr">
                        <a:lnSpc>
                          <a:spcPts val="2870"/>
                        </a:lnSpc>
                        <a:defRPr/>
                      </a:pPr>
                      <a:r>
                        <a:rPr lang="en-US" sz="2050">
                          <a:solidFill>
                            <a:srgbClr val="000000"/>
                          </a:solidFill>
                          <a:latin typeface="Montserrat"/>
                        </a:rPr>
                        <a:t>Peer pressure from family and friends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2870"/>
                        </a:lnSpc>
                        <a:defRPr/>
                      </a:pPr>
                      <a:r>
                        <a:rPr lang="en-US" sz="2050">
                          <a:solidFill>
                            <a:srgbClr val="000000"/>
                          </a:solidFill>
                          <a:latin typeface="Montserrat Bold"/>
                        </a:rPr>
                        <a:t>Communicate the benefits of exercise and refer to ACOG and RCOG resources. Reassure client with professional qualifications and duty of care. Signpost clients to the Pelvic, Obstetric and Gynaecological Physiotherapists (POGP).</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7754">
                <a:tc>
                  <a:txBody>
                    <a:bodyPr/>
                    <a:lstStyle/>
                    <a:p>
                      <a:pPr algn="ctr">
                        <a:lnSpc>
                          <a:spcPts val="2870"/>
                        </a:lnSpc>
                        <a:defRPr/>
                      </a:pPr>
                      <a:r>
                        <a:rPr lang="en-US" sz="2050">
                          <a:solidFill>
                            <a:srgbClr val="000000"/>
                          </a:solidFill>
                          <a:latin typeface="Montserrat"/>
                        </a:rPr>
                        <a:t>Fatigue or sickness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70"/>
                        </a:lnSpc>
                        <a:defRPr/>
                      </a:pPr>
                      <a:r>
                        <a:rPr lang="en-US" sz="2050">
                          <a:solidFill>
                            <a:srgbClr val="000000"/>
                          </a:solidFill>
                          <a:latin typeface="Montserrat Bold"/>
                        </a:rPr>
                        <a:t>Reduce intensity and allow more rest. If necessary, reschedule exercise for another day.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33637">
                <a:tc>
                  <a:txBody>
                    <a:bodyPr/>
                    <a:lstStyle/>
                    <a:p>
                      <a:pPr algn="ctr">
                        <a:lnSpc>
                          <a:spcPts val="2870"/>
                        </a:lnSpc>
                        <a:defRPr/>
                      </a:pPr>
                      <a:r>
                        <a:rPr lang="en-US" sz="2050">
                          <a:solidFill>
                            <a:srgbClr val="000000"/>
                          </a:solidFill>
                          <a:latin typeface="Montserrat"/>
                        </a:rPr>
                        <a:t>Heartburn or reflux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70"/>
                        </a:lnSpc>
                        <a:defRPr/>
                      </a:pPr>
                      <a:r>
                        <a:rPr lang="en-US" sz="2050">
                          <a:solidFill>
                            <a:srgbClr val="000000"/>
                          </a:solidFill>
                          <a:latin typeface="Montserrat Bold"/>
                        </a:rPr>
                        <a:t>Avoid decline, prone or kneeling positions.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3637">
                <a:tc>
                  <a:txBody>
                    <a:bodyPr/>
                    <a:lstStyle/>
                    <a:p>
                      <a:pPr algn="ctr">
                        <a:lnSpc>
                          <a:spcPts val="2870"/>
                        </a:lnSpc>
                        <a:defRPr/>
                      </a:pPr>
                      <a:r>
                        <a:rPr lang="en-US" sz="2050">
                          <a:solidFill>
                            <a:srgbClr val="000000"/>
                          </a:solidFill>
                          <a:latin typeface="Montserrat"/>
                        </a:rPr>
                        <a:t>Childcare issues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70"/>
                        </a:lnSpc>
                        <a:defRPr/>
                      </a:pPr>
                      <a:r>
                        <a:rPr lang="en-US" sz="2050">
                          <a:solidFill>
                            <a:srgbClr val="000000"/>
                          </a:solidFill>
                          <a:latin typeface="Montserrat Bold"/>
                        </a:rPr>
                        <a:t>Provide crèche services or home-based exercise services.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6" name="Picture 6"/>
          <p:cNvPicPr>
            <a:picLocks noChangeAspect="1"/>
          </p:cNvPicPr>
          <p:nvPr/>
        </p:nvPicPr>
        <p:blipFill>
          <a:blip r:embed="rId4"/>
          <a:srcRect/>
          <a:stretch>
            <a:fillRect/>
          </a:stretch>
        </p:blipFill>
        <p:spPr>
          <a:xfrm>
            <a:off x="16003835" y="1124416"/>
            <a:ext cx="1255465" cy="1306191"/>
          </a:xfrm>
          <a:prstGeom prst="rect">
            <a:avLst/>
          </a:prstGeom>
        </p:spPr>
      </p:pic>
      <p:sp>
        <p:nvSpPr>
          <p:cNvPr id="7" name="TextBox 7"/>
          <p:cNvSpPr txBox="1"/>
          <p:nvPr/>
        </p:nvSpPr>
        <p:spPr>
          <a:xfrm>
            <a:off x="1028700" y="1152525"/>
            <a:ext cx="13005326" cy="1657985"/>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a:rPr>
              <a:t>Responding to prenatal barriers and concerns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sp>
      <p:pic>
        <p:nvPicPr>
          <p:cNvPr id="3" name="Picture 3"/>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5412" y="1249973"/>
            <a:ext cx="844062" cy="211015"/>
          </a:xfrm>
          <a:prstGeom prst="rect">
            <a:avLst/>
          </a:prstGeom>
        </p:spPr>
      </p:pic>
      <p:sp>
        <p:nvSpPr>
          <p:cNvPr id="4" name="AutoShape 4"/>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5" name="Table 5"/>
          <p:cNvGraphicFramePr>
            <a:graphicFrameLocks noGrp="1"/>
          </p:cNvGraphicFramePr>
          <p:nvPr/>
        </p:nvGraphicFramePr>
        <p:xfrm>
          <a:off x="1028700" y="2914650"/>
          <a:ext cx="16230600" cy="6191250"/>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1035070">
                <a:tc>
                  <a:txBody>
                    <a:bodyPr/>
                    <a:lstStyle/>
                    <a:p>
                      <a:pPr algn="ctr">
                        <a:lnSpc>
                          <a:spcPts val="4200"/>
                        </a:lnSpc>
                        <a:defRPr/>
                      </a:pPr>
                      <a:r>
                        <a:rPr lang="en-US" sz="3000">
                          <a:solidFill>
                            <a:srgbClr val="000000"/>
                          </a:solidFill>
                          <a:latin typeface="Montserrat Bold"/>
                        </a:rPr>
                        <a:t>Postnatal barrier/concern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Bold"/>
                        </a:rPr>
                        <a:t>How to respond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97997">
                <a:tc>
                  <a:txBody>
                    <a:bodyPr/>
                    <a:lstStyle/>
                    <a:p>
                      <a:pPr algn="ctr">
                        <a:lnSpc>
                          <a:spcPts val="2870"/>
                        </a:lnSpc>
                        <a:defRPr/>
                      </a:pPr>
                      <a:r>
                        <a:rPr lang="en-US" sz="2050">
                          <a:solidFill>
                            <a:srgbClr val="000000"/>
                          </a:solidFill>
                          <a:latin typeface="Montserrat"/>
                        </a:rPr>
                        <a:t>Lack of sleep</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70"/>
                        </a:lnSpc>
                        <a:defRPr/>
                      </a:pPr>
                      <a:r>
                        <a:rPr lang="en-US" sz="2050">
                          <a:solidFill>
                            <a:srgbClr val="000000"/>
                          </a:solidFill>
                          <a:latin typeface="Montserrat Bold"/>
                        </a:rPr>
                        <a:t>Reduce intensity and allow more rest. If necessary, reschedule exercise for another day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90571">
                <a:tc>
                  <a:txBody>
                    <a:bodyPr/>
                    <a:lstStyle/>
                    <a:p>
                      <a:pPr algn="ctr">
                        <a:lnSpc>
                          <a:spcPts val="2870"/>
                        </a:lnSpc>
                        <a:defRPr/>
                      </a:pPr>
                      <a:r>
                        <a:rPr lang="en-US" sz="2050">
                          <a:solidFill>
                            <a:srgbClr val="000000"/>
                          </a:solidFill>
                          <a:latin typeface="Montserrat"/>
                        </a:rPr>
                        <a:t>A lack of knowledge about safe exercises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70"/>
                        </a:lnSpc>
                        <a:defRPr/>
                      </a:pPr>
                      <a:r>
                        <a:rPr lang="en-US" sz="2050">
                          <a:solidFill>
                            <a:srgbClr val="000000"/>
                          </a:solidFill>
                          <a:latin typeface="Montserrat Bold"/>
                        </a:rPr>
                        <a:t>Communicate the benefits of exercise and refer to ACOG and RCOG resources. Reassure client with professional qualifications and duty of care. Signpost clients to the Pelvic, Obstetric and Gynaecological Physiotherapists (POGP).</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3806">
                <a:tc>
                  <a:txBody>
                    <a:bodyPr/>
                    <a:lstStyle/>
                    <a:p>
                      <a:pPr algn="ctr">
                        <a:lnSpc>
                          <a:spcPts val="2870"/>
                        </a:lnSpc>
                        <a:defRPr/>
                      </a:pPr>
                      <a:r>
                        <a:rPr lang="en-US" sz="2050">
                          <a:solidFill>
                            <a:srgbClr val="000000"/>
                          </a:solidFill>
                          <a:latin typeface="Montserrat"/>
                        </a:rPr>
                        <a:t>Lack of time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70"/>
                        </a:lnSpc>
                        <a:defRPr/>
                      </a:pPr>
                      <a:r>
                        <a:rPr lang="en-US" sz="2050">
                          <a:solidFill>
                            <a:srgbClr val="000000"/>
                          </a:solidFill>
                          <a:latin typeface="Montserrat Bold"/>
                        </a:rPr>
                        <a:t>Design shorter exercise sessions.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3806">
                <a:tc>
                  <a:txBody>
                    <a:bodyPr/>
                    <a:lstStyle/>
                    <a:p>
                      <a:pPr algn="ctr">
                        <a:lnSpc>
                          <a:spcPts val="2870"/>
                        </a:lnSpc>
                        <a:defRPr/>
                      </a:pPr>
                      <a:r>
                        <a:rPr lang="en-US" sz="2050">
                          <a:solidFill>
                            <a:srgbClr val="000000"/>
                          </a:solidFill>
                          <a:latin typeface="Montserrat"/>
                        </a:rPr>
                        <a:t>Childcare issues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70"/>
                        </a:lnSpc>
                        <a:defRPr/>
                      </a:pPr>
                      <a:r>
                        <a:rPr lang="en-US" sz="2050">
                          <a:solidFill>
                            <a:srgbClr val="000000"/>
                          </a:solidFill>
                          <a:latin typeface="Montserrat Bold"/>
                        </a:rPr>
                        <a:t>Provide creche services or home-based exercise services.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6"/>
          <p:cNvPicPr>
            <a:picLocks noChangeAspect="1"/>
          </p:cNvPicPr>
          <p:nvPr/>
        </p:nvPicPr>
        <p:blipFill>
          <a:blip r:embed="rId4"/>
          <a:srcRect/>
          <a:stretch>
            <a:fillRect/>
          </a:stretch>
        </p:blipFill>
        <p:spPr>
          <a:xfrm>
            <a:off x="16003835" y="1124416"/>
            <a:ext cx="1255465" cy="1306191"/>
          </a:xfrm>
          <a:prstGeom prst="rect">
            <a:avLst/>
          </a:prstGeom>
        </p:spPr>
      </p:pic>
      <p:sp>
        <p:nvSpPr>
          <p:cNvPr id="7" name="TextBox 7"/>
          <p:cNvSpPr txBox="1"/>
          <p:nvPr/>
        </p:nvSpPr>
        <p:spPr>
          <a:xfrm>
            <a:off x="1028700" y="1152525"/>
            <a:ext cx="13005326" cy="1657985"/>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a:rPr>
              <a:t>Responding to postnatal barriers and concerns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sp>
      <p:sp>
        <p:nvSpPr>
          <p:cNvPr id="3" name="AutoShape 3"/>
          <p:cNvSpPr/>
          <p:nvPr/>
        </p:nvSpPr>
        <p:spPr>
          <a:xfrm>
            <a:off x="2031023" y="7423557"/>
            <a:ext cx="16256977" cy="8229600"/>
          </a:xfrm>
          <a:prstGeom prst="rect">
            <a:avLst/>
          </a:prstGeom>
          <a:solidFill>
            <a:srgbClr val="19598D"/>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31762" y="1410919"/>
            <a:ext cx="844062" cy="211015"/>
          </a:xfrm>
          <a:prstGeom prst="rect">
            <a:avLst/>
          </a:prstGeom>
        </p:spPr>
      </p:pic>
      <p:sp>
        <p:nvSpPr>
          <p:cNvPr id="5" name="AutoShape 5"/>
          <p:cNvSpPr/>
          <p:nvPr/>
        </p:nvSpPr>
        <p:spPr>
          <a:xfrm rot="-5400000">
            <a:off x="15939739" y="3593303"/>
            <a:ext cx="2456682" cy="0"/>
          </a:xfrm>
          <a:prstGeom prst="line">
            <a:avLst/>
          </a:prstGeom>
          <a:ln w="28575" cap="rnd">
            <a:solidFill>
              <a:srgbClr val="D9D9D9"/>
            </a:solidFill>
            <a:prstDash val="solid"/>
            <a:headEnd type="none" w="sm" len="sm"/>
            <a:tailEnd type="none" w="sm" len="sm"/>
          </a:ln>
        </p:spPr>
      </p:sp>
      <p:pic>
        <p:nvPicPr>
          <p:cNvPr id="6" name="Picture 6"/>
          <p:cNvPicPr>
            <a:picLocks noChangeAspect="1"/>
          </p:cNvPicPr>
          <p:nvPr/>
        </p:nvPicPr>
        <p:blipFill>
          <a:blip r:embed="rId4"/>
          <a:srcRect/>
          <a:stretch>
            <a:fillRect/>
          </a:stretch>
        </p:blipFill>
        <p:spPr>
          <a:xfrm>
            <a:off x="15940585" y="7772400"/>
            <a:ext cx="1939613" cy="2017981"/>
          </a:xfrm>
          <a:prstGeom prst="rect">
            <a:avLst/>
          </a:prstGeom>
        </p:spPr>
      </p:pic>
      <p:sp>
        <p:nvSpPr>
          <p:cNvPr id="7" name="TextBox 7"/>
          <p:cNvSpPr txBox="1"/>
          <p:nvPr/>
        </p:nvSpPr>
        <p:spPr>
          <a:xfrm>
            <a:off x="1028700" y="1181100"/>
            <a:ext cx="10954707" cy="1064007"/>
          </a:xfrm>
          <a:prstGeom prst="rect">
            <a:avLst/>
          </a:prstGeom>
        </p:spPr>
        <p:txBody>
          <a:bodyPr lIns="0" tIns="0" rIns="0" bIns="0" rtlCol="0" anchor="t">
            <a:spAutoFit/>
          </a:bodyPr>
          <a:lstStyle/>
          <a:p>
            <a:pPr>
              <a:lnSpc>
                <a:spcPts val="8057"/>
              </a:lnSpc>
              <a:spcBef>
                <a:spcPct val="0"/>
              </a:spcBef>
            </a:pPr>
            <a:r>
              <a:rPr lang="en-US" sz="8057">
                <a:solidFill>
                  <a:srgbClr val="19598D"/>
                </a:solidFill>
                <a:latin typeface="Montserrat Extra-Bold"/>
              </a:rPr>
              <a:t>Learning review</a:t>
            </a:r>
          </a:p>
        </p:txBody>
      </p:sp>
      <p:sp>
        <p:nvSpPr>
          <p:cNvPr id="8" name="TextBox 8"/>
          <p:cNvSpPr txBox="1"/>
          <p:nvPr/>
        </p:nvSpPr>
        <p:spPr>
          <a:xfrm>
            <a:off x="1028700" y="2978150"/>
            <a:ext cx="14776080" cy="4904228"/>
          </a:xfrm>
          <a:prstGeom prst="rect">
            <a:avLst/>
          </a:prstGeom>
        </p:spPr>
        <p:txBody>
          <a:bodyPr lIns="0" tIns="0" rIns="0" bIns="0" rtlCol="0" anchor="t">
            <a:spAutoFit/>
          </a:bodyPr>
          <a:lstStyle/>
          <a:p>
            <a:pPr algn="just">
              <a:lnSpc>
                <a:spcPts val="3499"/>
              </a:lnSpc>
            </a:pPr>
            <a:r>
              <a:rPr lang="en-US" sz="2499" dirty="0">
                <a:solidFill>
                  <a:srgbClr val="000000"/>
                </a:solidFill>
                <a:latin typeface="Montserrat"/>
              </a:rPr>
              <a:t>Can you now:</a:t>
            </a:r>
          </a:p>
          <a:p>
            <a:pPr algn="just">
              <a:lnSpc>
                <a:spcPts val="3499"/>
              </a:lnSpc>
            </a:pPr>
            <a:endParaRPr lang="en-US" sz="2499" dirty="0">
              <a:solidFill>
                <a:srgbClr val="000000"/>
              </a:solidFill>
              <a:latin typeface="Montserrat"/>
            </a:endParaRPr>
          </a:p>
          <a:p>
            <a:pPr marL="539749" lvl="1" indent="-269875" algn="just">
              <a:lnSpc>
                <a:spcPts val="3499"/>
              </a:lnSpc>
              <a:buFont typeface="Arial"/>
              <a:buChar char="•"/>
            </a:pPr>
            <a:r>
              <a:rPr lang="en-US" sz="2499" dirty="0">
                <a:solidFill>
                  <a:srgbClr val="000000"/>
                </a:solidFill>
                <a:latin typeface="Montserrat"/>
              </a:rPr>
              <a:t>Explain the value of physical activity for prenatal clients?</a:t>
            </a:r>
          </a:p>
          <a:p>
            <a:pPr marL="539749" lvl="1" indent="-269875" algn="just">
              <a:lnSpc>
                <a:spcPts val="3499"/>
              </a:lnSpc>
              <a:buFont typeface="Arial"/>
              <a:buChar char="•"/>
            </a:pPr>
            <a:r>
              <a:rPr lang="en-US" sz="2499" dirty="0">
                <a:solidFill>
                  <a:srgbClr val="000000"/>
                </a:solidFill>
                <a:latin typeface="Montserrat"/>
              </a:rPr>
              <a:t>Explain the value of physical activity for postnatal clients?</a:t>
            </a:r>
          </a:p>
          <a:p>
            <a:pPr marL="539749" lvl="1" indent="-269875" algn="just">
              <a:lnSpc>
                <a:spcPts val="3499"/>
              </a:lnSpc>
              <a:buFont typeface="Arial"/>
              <a:buChar char="•"/>
            </a:pPr>
            <a:r>
              <a:rPr lang="en-US" sz="2499" dirty="0">
                <a:solidFill>
                  <a:srgbClr val="000000"/>
                </a:solidFill>
                <a:latin typeface="Montserrat"/>
              </a:rPr>
              <a:t>List the barriers/concerns that a prenatal client may have about participating in physical activity, and how to respond to these concerns?</a:t>
            </a:r>
          </a:p>
          <a:p>
            <a:pPr marL="539749" lvl="1" indent="-269875" algn="just">
              <a:lnSpc>
                <a:spcPts val="3499"/>
              </a:lnSpc>
              <a:buFont typeface="Arial"/>
              <a:buChar char="•"/>
            </a:pPr>
            <a:r>
              <a:rPr lang="en-US" sz="2499" dirty="0">
                <a:solidFill>
                  <a:srgbClr val="000000"/>
                </a:solidFill>
                <a:latin typeface="Montserrat"/>
              </a:rPr>
              <a:t>List the barriers/concerns that a postnatal client may have about participating in physical activity, and how to respond to these concerns?</a:t>
            </a:r>
          </a:p>
          <a:p>
            <a:pPr algn="just">
              <a:lnSpc>
                <a:spcPts val="3499"/>
              </a:lnSpc>
            </a:pPr>
            <a:endParaRPr lang="en-US" sz="2499" dirty="0">
              <a:solidFill>
                <a:srgbClr val="000000"/>
              </a:solidFill>
              <a:latin typeface="Montserrat"/>
            </a:endParaRPr>
          </a:p>
          <a:p>
            <a:pPr algn="just">
              <a:lnSpc>
                <a:spcPts val="3499"/>
              </a:lnSpc>
            </a:pPr>
            <a:endParaRPr lang="en-US" sz="2499" dirty="0">
              <a:solidFill>
                <a:srgbClr val="000000"/>
              </a:solidFill>
              <a:latin typeface="Montserrat"/>
            </a:endParaRPr>
          </a:p>
          <a:p>
            <a:pPr algn="just">
              <a:lnSpc>
                <a:spcPts val="3499"/>
              </a:lnSpc>
            </a:pPr>
            <a:endParaRPr lang="en-US" sz="2499" dirty="0">
              <a:solidFill>
                <a:srgbClr val="000000"/>
              </a:solidFill>
              <a:latin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Words>
  <Application>Microsoft Macintosh PowerPoint</Application>
  <PresentationFormat>Custom</PresentationFormat>
  <Paragraphs>70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Montserrat Bold</vt:lpstr>
      <vt:lpstr>Montserrat</vt:lpstr>
      <vt:lpstr>Arial</vt:lpstr>
      <vt:lpstr>Montserrat Extra-Bold</vt:lpstr>
      <vt:lpstr>Montserrat Semi-Bold Bold</vt:lpstr>
      <vt:lpstr>Calibri</vt:lpstr>
      <vt:lpstr>Montserrat Extra-Bold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PPN Unit 1 Lecture 1</dc:title>
  <cp:lastModifiedBy>Gary Stevenson</cp:lastModifiedBy>
  <cp:revision>2</cp:revision>
  <dcterms:created xsi:type="dcterms:W3CDTF">2006-08-16T00:00:00Z</dcterms:created>
  <dcterms:modified xsi:type="dcterms:W3CDTF">2023-03-14T16:48:35Z</dcterms:modified>
  <dc:identifier>DAFdFsoeFp8</dc:identifier>
</cp:coreProperties>
</file>