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8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26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F"/>
    <a:srgbClr val="D02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>
      <p:cViewPr varScale="1">
        <p:scale>
          <a:sx n="116" d="100"/>
          <a:sy n="116" d="100"/>
        </p:scale>
        <p:origin x="15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BACD6-8793-4FB2-BAD4-BD0976A04561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0B25-BC7D-42DC-8417-22BE6789C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5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1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226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47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75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03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2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06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91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5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67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7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38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25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0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35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81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60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23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29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08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57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9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47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63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10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4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18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9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7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2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8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384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9351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300192" y="383187"/>
            <a:ext cx="2627784" cy="636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328211" cy="12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597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975"/>
            <a:ext cx="7886700" cy="49799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07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2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96975"/>
            <a:ext cx="3886200" cy="49799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6975"/>
            <a:ext cx="3886200" cy="49799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53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969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0887"/>
            <a:ext cx="3868340" cy="41687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969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0887"/>
            <a:ext cx="3887391" cy="41687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5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8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54" y="360000"/>
            <a:ext cx="2052086" cy="591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1"/>
          <a:stretch/>
        </p:blipFill>
        <p:spPr>
          <a:xfrm>
            <a:off x="4355693" y="6378387"/>
            <a:ext cx="434359" cy="33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2" y="6234642"/>
            <a:ext cx="9144000" cy="23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79"/>
          <a:stretch/>
        </p:blipFill>
        <p:spPr>
          <a:xfrm>
            <a:off x="7379992" y="6384059"/>
            <a:ext cx="340719" cy="33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9"/>
          <a:stretch/>
        </p:blipFill>
        <p:spPr>
          <a:xfrm>
            <a:off x="5916165" y="6378387"/>
            <a:ext cx="348393" cy="339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377753"/>
            <a:ext cx="1736502" cy="3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5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4195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472" y="1813843"/>
            <a:ext cx="6838528" cy="2387600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Conducting subjective and objective assessment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93518"/>
            <a:ext cx="6858000" cy="863674"/>
          </a:xfrm>
        </p:spPr>
        <p:txBody>
          <a:bodyPr/>
          <a:lstStyle/>
          <a:p>
            <a:pPr algn="l"/>
            <a:r>
              <a:rPr lang="en-US" altLang="en-US" sz="1800" dirty="0">
                <a:ea typeface="ＭＳ Ｐゴシック" panose="020B0600070205080204" pitchFamily="34" charset="-128"/>
              </a:rPr>
              <a:t>LO1: Anatomy and physiology of the major joints</a:t>
            </a:r>
          </a:p>
          <a:p>
            <a:pPr algn="l"/>
            <a:r>
              <a:rPr lang="en-US" altLang="en-US" sz="1800" dirty="0">
                <a:ea typeface="ＭＳ Ｐゴシック" panose="020B0600070205080204" pitchFamily="34" charset="-128"/>
              </a:rPr>
              <a:t>LO3: Effects of anatomy, physiology and pathology on human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function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7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235027"/>
            <a:ext cx="7200800" cy="404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990099"/>
              </a:buClr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990099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Knee cap 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990099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sesamoid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bone - bone within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patella tendon of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quadriceps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990099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Triangular-shaped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990099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anterior aspect of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knee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990099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efficiency of the quadriceps muscles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990099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patella articulates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the femoral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groove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990099"/>
              </a:buCl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b="66412"/>
          <a:stretch/>
        </p:blipFill>
        <p:spPr>
          <a:xfrm>
            <a:off x="6948264" y="2492896"/>
            <a:ext cx="1656184" cy="192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3" t="39680" r="26578" b="27696"/>
          <a:stretch/>
        </p:blipFill>
        <p:spPr>
          <a:xfrm>
            <a:off x="2868639" y="4293096"/>
            <a:ext cx="2455721" cy="1656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908720"/>
            <a:ext cx="231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The patella</a:t>
            </a:r>
          </a:p>
        </p:txBody>
      </p:sp>
    </p:spTree>
    <p:extLst>
      <p:ext uri="{BB962C8B-B14F-4D97-AF65-F5344CB8AC3E}">
        <p14:creationId xmlns:p14="http://schemas.microsoft.com/office/powerpoint/2010/main" val="22538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0744" y="1700808"/>
            <a:ext cx="7891695" cy="259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cs typeface="Arial" panose="020B0604020202020204" pitchFamily="34" charset="0"/>
              </a:rPr>
              <a:t>The </a:t>
            </a:r>
            <a:r>
              <a:rPr lang="en-GB" dirty="0" smtClean="0">
                <a:cs typeface="Arial" panose="020B0604020202020204" pitchFamily="34" charset="0"/>
              </a:rPr>
              <a:t>Q angle is the angle between 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two forces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:</a:t>
            </a:r>
            <a:endParaRPr lang="en-GB" dirty="0">
              <a:solidFill>
                <a:srgbClr val="D026AF"/>
              </a:solidFill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600" dirty="0" smtClean="0">
                <a:cs typeface="Arial" panose="020B0604020202020204" pitchFamily="34" charset="0"/>
              </a:rPr>
              <a:t>The </a:t>
            </a:r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force of the quadriceps pulling </a:t>
            </a:r>
            <a:r>
              <a:rPr lang="en-GB" sz="1600" dirty="0">
                <a:solidFill>
                  <a:srgbClr val="D026AF"/>
                </a:solidFill>
                <a:cs typeface="Arial" panose="020B0604020202020204" pitchFamily="34" charset="0"/>
              </a:rPr>
              <a:t>the patella </a:t>
            </a:r>
            <a:r>
              <a:rPr lang="en-GB" sz="1600" dirty="0">
                <a:cs typeface="Arial" panose="020B0604020202020204" pitchFamily="34" charset="0"/>
              </a:rPr>
              <a:t>in line with the </a:t>
            </a:r>
            <a:r>
              <a:rPr lang="en-GB" sz="1600" dirty="0" smtClean="0">
                <a:cs typeface="Arial" panose="020B0604020202020204" pitchFamily="34" charset="0"/>
              </a:rPr>
              <a:t>femur</a:t>
            </a:r>
            <a:endParaRPr lang="en-GB" sz="1600" dirty="0">
              <a:cs typeface="Arial" panose="020B0604020202020204" pitchFamily="34" charset="0"/>
            </a:endParaRPr>
          </a:p>
          <a:p>
            <a:pPr marL="742950" lvl="1" indent="-285750"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cs typeface="Arial" panose="020B0604020202020204" pitchFamily="34" charset="0"/>
              </a:rPr>
              <a:t>The </a:t>
            </a:r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force of the patella </a:t>
            </a:r>
            <a:r>
              <a:rPr lang="en-GB" sz="1600" dirty="0">
                <a:solidFill>
                  <a:srgbClr val="D026AF"/>
                </a:solidFill>
                <a:cs typeface="Arial" panose="020B0604020202020204" pitchFamily="34" charset="0"/>
              </a:rPr>
              <a:t>tendon </a:t>
            </a:r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pulling </a:t>
            </a:r>
            <a:r>
              <a:rPr lang="en-GB" sz="1600" dirty="0">
                <a:solidFill>
                  <a:srgbClr val="D026AF"/>
                </a:solidFill>
                <a:cs typeface="Arial" panose="020B0604020202020204" pitchFamily="34" charset="0"/>
              </a:rPr>
              <a:t>the patella </a:t>
            </a:r>
            <a:r>
              <a:rPr lang="en-GB" sz="1600" dirty="0">
                <a:cs typeface="Arial" panose="020B0604020202020204" pitchFamily="34" charset="0"/>
              </a:rPr>
              <a:t>in line with the </a:t>
            </a:r>
            <a:r>
              <a:rPr lang="en-GB" sz="1600" dirty="0" smtClean="0">
                <a:cs typeface="Arial" panose="020B0604020202020204" pitchFamily="34" charset="0"/>
              </a:rPr>
              <a:t>tibia</a:t>
            </a:r>
            <a:endParaRPr lang="en-GB" sz="1600" dirty="0">
              <a:cs typeface="Arial" panose="020B0604020202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cs typeface="Arial" panose="020B0604020202020204" pitchFamily="34" charset="0"/>
              </a:rPr>
              <a:t>The vastus </a:t>
            </a:r>
            <a:r>
              <a:rPr lang="en-GB" dirty="0" err="1">
                <a:cs typeface="Arial" panose="020B0604020202020204" pitchFamily="34" charset="0"/>
              </a:rPr>
              <a:t>medialis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oblique (VMO) muscle counteracts lateral excursion of the </a:t>
            </a:r>
            <a:r>
              <a:rPr lang="en-GB" dirty="0" smtClean="0">
                <a:cs typeface="Arial" panose="020B0604020202020204" pitchFamily="34" charset="0"/>
              </a:rPr>
              <a:t>patella</a:t>
            </a: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cs typeface="Arial" panose="020B0604020202020204" pitchFamily="34" charset="0"/>
              </a:rPr>
              <a:t>This enables the </a:t>
            </a:r>
            <a:r>
              <a:rPr lang="en-GB" dirty="0">
                <a:cs typeface="Arial" panose="020B0604020202020204" pitchFamily="34" charset="0"/>
              </a:rPr>
              <a:t>patella </a:t>
            </a:r>
            <a:r>
              <a:rPr lang="en-GB" dirty="0" smtClean="0">
                <a:cs typeface="Arial" panose="020B0604020202020204" pitchFamily="34" charset="0"/>
              </a:rPr>
              <a:t>to </a:t>
            </a:r>
            <a:r>
              <a:rPr lang="en-GB" dirty="0">
                <a:cs typeface="Arial" panose="020B0604020202020204" pitchFamily="34" charset="0"/>
              </a:rPr>
              <a:t>track smoothly in the femoral </a:t>
            </a:r>
            <a:r>
              <a:rPr lang="en-GB" dirty="0" smtClean="0">
                <a:cs typeface="Arial" panose="020B0604020202020204" pitchFamily="34" charset="0"/>
              </a:rPr>
              <a:t>groove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4223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Quadriceps (Q) angle</a:t>
            </a:r>
          </a:p>
        </p:txBody>
      </p:sp>
    </p:spTree>
    <p:extLst>
      <p:ext uri="{BB962C8B-B14F-4D97-AF65-F5344CB8AC3E}">
        <p14:creationId xmlns:p14="http://schemas.microsoft.com/office/powerpoint/2010/main" val="10854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3" t="39680" r="26578" b="27696"/>
          <a:stretch/>
        </p:blipFill>
        <p:spPr>
          <a:xfrm>
            <a:off x="2483768" y="2132856"/>
            <a:ext cx="3096344" cy="2088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36398" y="36043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Menisci</a:t>
            </a:r>
            <a:endParaRPr lang="en-GB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76056" y="3789040"/>
            <a:ext cx="1800200" cy="0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908720"/>
            <a:ext cx="1789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Menisici</a:t>
            </a:r>
          </a:p>
        </p:txBody>
      </p:sp>
    </p:spTree>
    <p:extLst>
      <p:ext uri="{BB962C8B-B14F-4D97-AF65-F5344CB8AC3E}">
        <p14:creationId xmlns:p14="http://schemas.microsoft.com/office/powerpoint/2010/main" val="787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700808"/>
            <a:ext cx="78488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Fibrocartilage </a:t>
            </a:r>
            <a:r>
              <a:rPr lang="en-GB" dirty="0" smtClean="0">
                <a:cs typeface="Arial" panose="020B0604020202020204" pitchFamily="34" charset="0"/>
              </a:rPr>
              <a:t>on the </a:t>
            </a:r>
            <a:r>
              <a:rPr lang="en-GB" dirty="0">
                <a:cs typeface="Arial" panose="020B0604020202020204" pitchFamily="34" charset="0"/>
              </a:rPr>
              <a:t>borders of </a:t>
            </a:r>
            <a:r>
              <a:rPr lang="en-GB" dirty="0" err="1" smtClean="0">
                <a:cs typeface="Arial" panose="020B0604020202020204" pitchFamily="34" charset="0"/>
              </a:rPr>
              <a:t>tibial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 smtClean="0">
                <a:cs typeface="Arial" panose="020B0604020202020204" pitchFamily="34" charset="0"/>
              </a:rPr>
              <a:t>plateau</a:t>
            </a: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C shaped </a:t>
            </a:r>
            <a:endParaRPr lang="en-GB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Improves joint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congruity</a:t>
            </a:r>
            <a:endParaRPr lang="en-GB" dirty="0" smtClean="0"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Transfer </a:t>
            </a:r>
            <a:r>
              <a:rPr lang="en-GB" dirty="0">
                <a:cs typeface="Arial" panose="020B0604020202020204" pitchFamily="34" charset="0"/>
              </a:rPr>
              <a:t>the load </a:t>
            </a:r>
            <a:r>
              <a:rPr lang="en-GB" dirty="0" smtClean="0">
                <a:cs typeface="Arial" panose="020B0604020202020204" pitchFamily="34" charset="0"/>
              </a:rPr>
              <a:t>from </a:t>
            </a:r>
            <a:r>
              <a:rPr lang="en-GB" dirty="0">
                <a:cs typeface="Arial" panose="020B0604020202020204" pitchFamily="34" charset="0"/>
              </a:rPr>
              <a:t>the upper leg to the lower leg and stabilize the knee during flexion, extension and during </a:t>
            </a:r>
            <a:r>
              <a:rPr lang="en-GB" dirty="0" smtClean="0">
                <a:cs typeface="Arial" panose="020B0604020202020204" pitchFamily="34" charset="0"/>
              </a:rPr>
              <a:t>rotation movements</a:t>
            </a:r>
            <a:r>
              <a:rPr lang="en-GB" dirty="0">
                <a:cs typeface="Arial" panose="020B0604020202020204" pitchFamily="34" charset="0"/>
              </a:rPr>
              <a:t> (improving weight distribution</a:t>
            </a:r>
            <a:r>
              <a:rPr lang="en-GB" dirty="0" smtClean="0">
                <a:cs typeface="Arial" panose="020B0604020202020204" pitchFamily="34" charset="0"/>
              </a:rPr>
              <a:t>)</a:t>
            </a: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Provide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shock absorption during weight-bearing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activities</a:t>
            </a:r>
            <a:endParaRPr lang="en-GB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Menisici </a:t>
            </a:r>
          </a:p>
        </p:txBody>
      </p:sp>
    </p:spTree>
    <p:extLst>
      <p:ext uri="{BB962C8B-B14F-4D97-AF65-F5344CB8AC3E}">
        <p14:creationId xmlns:p14="http://schemas.microsoft.com/office/powerpoint/2010/main" val="23272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700808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Reduce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friction by providing a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smooth, concave surface </a:t>
            </a: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Protect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hyaline cartilage of the femur and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tibia</a:t>
            </a: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Increase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contact area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of joint which improves joint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stability</a:t>
            </a: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Balance </a:t>
            </a:r>
            <a:r>
              <a:rPr lang="en-GB" dirty="0">
                <a:cs typeface="Arial" panose="020B0604020202020204" pitchFamily="34" charset="0"/>
              </a:rPr>
              <a:t>the change of articular surfaces during knee </a:t>
            </a:r>
            <a:r>
              <a:rPr lang="en-GB" dirty="0" smtClean="0">
                <a:cs typeface="Arial" panose="020B0604020202020204" pitchFamily="34" charset="0"/>
              </a:rPr>
              <a:t>movement forming p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art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of the ‘screw home’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mechanism locking action – maintain extension and prevent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hyperextension</a:t>
            </a: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Role in joint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lubrication</a:t>
            </a: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Assist joint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rotation</a:t>
            </a:r>
            <a:endParaRPr lang="en-GB" altLang="en-US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Menisici </a:t>
            </a:r>
          </a:p>
        </p:txBody>
      </p:sp>
    </p:spTree>
    <p:extLst>
      <p:ext uri="{BB962C8B-B14F-4D97-AF65-F5344CB8AC3E}">
        <p14:creationId xmlns:p14="http://schemas.microsoft.com/office/powerpoint/2010/main" val="21934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5900"/>
          <a:stretch/>
        </p:blipFill>
        <p:spPr>
          <a:xfrm>
            <a:off x="1187624" y="1124744"/>
            <a:ext cx="67192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2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cs typeface="Arial" panose="020B0604020202020204" pitchFamily="34" charset="0"/>
              </a:rPr>
              <a:t>Menisci tears </a:t>
            </a:r>
            <a:endParaRPr lang="en-GB" sz="28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4866" r="4237" b="6277"/>
          <a:stretch/>
        </p:blipFill>
        <p:spPr>
          <a:xfrm>
            <a:off x="467544" y="1196752"/>
            <a:ext cx="8136904" cy="47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5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6060007" cy="55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1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0"/>
          <a:stretch/>
        </p:blipFill>
        <p:spPr>
          <a:xfrm>
            <a:off x="539552" y="1340768"/>
            <a:ext cx="7844588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cs typeface="Arial" panose="020B0604020202020204" pitchFamily="34" charset="0"/>
              </a:rPr>
              <a:t>Meniscal Cyst</a:t>
            </a:r>
            <a:endParaRPr lang="en-GB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9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627059"/>
            <a:ext cx="633670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Connect </a:t>
            </a:r>
            <a:r>
              <a:rPr lang="en-GB" sz="1600" dirty="0">
                <a:ea typeface="MS PGothic" panose="020B0600070205080204" pitchFamily="34" charset="-128"/>
                <a:cs typeface="Arial" panose="020B0604020202020204" pitchFamily="34" charset="0"/>
              </a:rPr>
              <a:t>bone to </a:t>
            </a:r>
            <a:r>
              <a:rPr lang="en-GB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bone across joints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Stabilise joints passively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Poor blood supply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Low extensibility (stretch by up to 6% of their length)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High elasticity (recoil to original length after stretching)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High in collagen (tensile strength)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Small amount of elastin (more extensible)</a:t>
            </a:r>
          </a:p>
          <a:p>
            <a:pPr>
              <a:spcBef>
                <a:spcPts val="1800"/>
              </a:spcBef>
              <a:defRPr/>
            </a:pPr>
            <a:r>
              <a:rPr lang="en-GB" dirty="0" smtClean="0">
                <a:solidFill>
                  <a:srgbClr val="D026A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Knee ligaments </a:t>
            </a:r>
            <a:endParaRPr lang="en-GB" dirty="0">
              <a:solidFill>
                <a:srgbClr val="D026AF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Cruciate ligaments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Collateral ligaments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980728"/>
            <a:ext cx="321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Knee ligaments </a:t>
            </a:r>
          </a:p>
        </p:txBody>
      </p:sp>
    </p:spTree>
    <p:extLst>
      <p:ext uri="{BB962C8B-B14F-4D97-AF65-F5344CB8AC3E}">
        <p14:creationId xmlns:p14="http://schemas.microsoft.com/office/powerpoint/2010/main" val="41351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700808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D026A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LO1</a:t>
            </a:r>
            <a:r>
              <a:rPr lang="en-US" altLang="en-US" dirty="0">
                <a:solidFill>
                  <a:srgbClr val="D026A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: Understand the anatomy and physiology of the major joints of the </a:t>
            </a:r>
            <a:r>
              <a:rPr lang="en-US" altLang="en-US" dirty="0" smtClean="0">
                <a:solidFill>
                  <a:srgbClr val="D026A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body</a:t>
            </a:r>
            <a:endParaRPr lang="en-GB" altLang="en-US" dirty="0" smtClean="0">
              <a:solidFill>
                <a:srgbClr val="D026AF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Identify </a:t>
            </a:r>
            <a:r>
              <a:rPr lang="en-GB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bony structures associated with the major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joints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Explain </a:t>
            </a:r>
            <a:r>
              <a:rPr lang="en-GB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the functions of bony structures associated with the major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joints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Identify </a:t>
            </a:r>
            <a:r>
              <a:rPr lang="en-GB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soft tissue structures located at the major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joints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Explain </a:t>
            </a:r>
            <a:r>
              <a:rPr lang="en-GB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the function of soft tissue structures located at the major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joints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Explain the different types of joint-end </a:t>
            </a:r>
            <a:r>
              <a:rPr lang="en-GB" sz="1600" dirty="0" smtClean="0">
                <a:cs typeface="Arial" panose="020B0604020202020204" pitchFamily="34" charset="0"/>
              </a:rPr>
              <a:t>feel</a:t>
            </a:r>
            <a:endParaRPr lang="en-GB" altLang="en-US" sz="16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D026A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LO3</a:t>
            </a:r>
            <a:r>
              <a:rPr lang="en-US" altLang="en-US" dirty="0">
                <a:solidFill>
                  <a:srgbClr val="D026A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: Understand the effects of anatomy, physiology and pathology on human </a:t>
            </a:r>
            <a:r>
              <a:rPr lang="en-US" altLang="en-US" dirty="0" smtClean="0">
                <a:solidFill>
                  <a:srgbClr val="D026A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function</a:t>
            </a:r>
            <a:endParaRPr lang="en-US" altLang="en-US" dirty="0" smtClean="0">
              <a:solidFill>
                <a:srgbClr val="D026AF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Describe the pathophysiology of common injuries/soft tissue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dysfunction</a:t>
            </a:r>
            <a:endParaRPr lang="en-GB" altLang="en-US" sz="16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401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Assessment criteria </a:t>
            </a:r>
          </a:p>
        </p:txBody>
      </p:sp>
    </p:spTree>
    <p:extLst>
      <p:ext uri="{BB962C8B-B14F-4D97-AF65-F5344CB8AC3E}">
        <p14:creationId xmlns:p14="http://schemas.microsoft.com/office/powerpoint/2010/main" val="24909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0"/>
          <a:stretch/>
        </p:blipFill>
        <p:spPr>
          <a:xfrm>
            <a:off x="1841525" y="1916831"/>
            <a:ext cx="5534068" cy="3726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937" y="459506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Anterior cruciate ligament </a:t>
            </a:r>
            <a:endParaRPr lang="en-GB" sz="1600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323" y="177276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Posterior cruciate ligament </a:t>
            </a:r>
            <a:endParaRPr lang="en-GB" sz="1600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846" y="147759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Medial collateral ligament </a:t>
            </a:r>
            <a:endParaRPr lang="en-GB" sz="1600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279965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Lateral collateral ligament </a:t>
            </a:r>
            <a:endParaRPr lang="en-GB" sz="1600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7664" y="2166550"/>
            <a:ext cx="1800200" cy="1564282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91680" y="3835049"/>
            <a:ext cx="1531469" cy="746079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2215368" y="3092047"/>
            <a:ext cx="5020928" cy="651337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08104" y="3092046"/>
            <a:ext cx="1728192" cy="775292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94923" y="1769984"/>
            <a:ext cx="2581333" cy="1490390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15368" y="555151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Anterior view</a:t>
            </a:r>
            <a:endParaRPr lang="en-GB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1010" y="555045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Side view </a:t>
            </a:r>
            <a:endParaRPr lang="en-GB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1560" y="908720"/>
            <a:ext cx="4208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cs typeface="Arial" pitchFamily="34" charset="0"/>
              </a:rPr>
              <a:t>Anatomy of the knee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8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700808"/>
            <a:ext cx="748883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990099"/>
              </a:buClr>
              <a:defRPr/>
            </a:pPr>
            <a:r>
              <a:rPr lang="en-GB" dirty="0" smtClean="0">
                <a:cs typeface="Arial" panose="020B0604020202020204" pitchFamily="34" charset="0"/>
              </a:rPr>
              <a:t>Improve </a:t>
            </a:r>
            <a:r>
              <a:rPr lang="en-GB" dirty="0" smtClean="0">
                <a:cs typeface="Arial" panose="020B0604020202020204" pitchFamily="34" charset="0"/>
              </a:rPr>
              <a:t>stability, limit unwanted movement and provide support and strength </a:t>
            </a:r>
            <a:r>
              <a:rPr lang="en-GB" dirty="0">
                <a:cs typeface="Arial" panose="020B0604020202020204" pitchFamily="34" charset="0"/>
              </a:rPr>
              <a:t>in the frontal </a:t>
            </a:r>
            <a:r>
              <a:rPr lang="en-GB" dirty="0" smtClean="0">
                <a:cs typeface="Arial" panose="020B0604020202020204" pitchFamily="34" charset="0"/>
              </a:rPr>
              <a:t>plane.</a:t>
            </a:r>
            <a:endParaRPr lang="en-GB" dirty="0" smtClean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990099"/>
              </a:buClr>
              <a:defRPr/>
            </a:pPr>
            <a:endParaRPr lang="en-GB" sz="2000" dirty="0"/>
          </a:p>
          <a:p>
            <a:pPr>
              <a:spcBef>
                <a:spcPct val="20000"/>
              </a:spcBef>
              <a:buClr>
                <a:srgbClr val="990099"/>
              </a:buClr>
              <a:defRPr/>
            </a:pPr>
            <a:r>
              <a:rPr lang="en-GB" dirty="0">
                <a:solidFill>
                  <a:srgbClr val="D026AF"/>
                </a:solidFill>
                <a:cs typeface="Arial" panose="020B0604020202020204" pitchFamily="34" charset="0"/>
              </a:rPr>
              <a:t>M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edial </a:t>
            </a:r>
            <a:r>
              <a:rPr lang="en-GB" dirty="0">
                <a:solidFill>
                  <a:srgbClr val="D026AF"/>
                </a:solidFill>
                <a:cs typeface="Arial" panose="020B0604020202020204" pitchFamily="34" charset="0"/>
              </a:rPr>
              <a:t>collateral 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ligament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Wide </a:t>
            </a:r>
            <a:r>
              <a:rPr lang="en-GB" sz="1600" dirty="0">
                <a:cs typeface="Arial" panose="020B0604020202020204" pitchFamily="34" charset="0"/>
              </a:rPr>
              <a:t>and </a:t>
            </a:r>
            <a:r>
              <a:rPr lang="en-GB" sz="1600" dirty="0" smtClean="0">
                <a:cs typeface="Arial" panose="020B0604020202020204" pitchFamily="34" charset="0"/>
              </a:rPr>
              <a:t>strap-like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Prevents knee valgus (inward angulation) – ‘knock knees’</a:t>
            </a:r>
          </a:p>
          <a:p>
            <a:pPr marL="342900" indent="-342900">
              <a:spcBef>
                <a:spcPct val="20000"/>
              </a:spcBef>
              <a:buClr>
                <a:srgbClr val="990099"/>
              </a:buClr>
              <a:buFont typeface="Arial" panose="020B0604020202020204" pitchFamily="34" charset="0"/>
              <a:buChar char="•"/>
              <a:defRPr/>
            </a:pPr>
            <a:endParaRPr lang="en-GB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990099"/>
              </a:buClr>
              <a:defRPr/>
            </a:pP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Lateral </a:t>
            </a:r>
            <a:r>
              <a:rPr lang="en-GB" dirty="0">
                <a:solidFill>
                  <a:srgbClr val="D026AF"/>
                </a:solidFill>
                <a:cs typeface="Arial" panose="020B0604020202020204" pitchFamily="34" charset="0"/>
              </a:rPr>
              <a:t>collateral 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ligament</a:t>
            </a:r>
            <a:endParaRPr lang="en-GB" dirty="0" smtClean="0">
              <a:solidFill>
                <a:srgbClr val="D026AF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Short </a:t>
            </a:r>
            <a:r>
              <a:rPr lang="en-GB" sz="1600" dirty="0">
                <a:cs typeface="Arial" panose="020B0604020202020204" pitchFamily="34" charset="0"/>
              </a:rPr>
              <a:t>and </a:t>
            </a:r>
            <a:r>
              <a:rPr lang="en-GB" sz="1600" dirty="0" smtClean="0">
                <a:cs typeface="Arial" panose="020B0604020202020204" pitchFamily="34" charset="0"/>
              </a:rPr>
              <a:t>cord-like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cs typeface="Arial" panose="020B0604020202020204" pitchFamily="34" charset="0"/>
              </a:rPr>
              <a:t>Prevents knee </a:t>
            </a:r>
            <a:r>
              <a:rPr lang="en-GB" sz="1600" dirty="0" err="1" smtClean="0">
                <a:cs typeface="Arial" panose="020B0604020202020204" pitchFamily="34" charset="0"/>
              </a:rPr>
              <a:t>varus</a:t>
            </a:r>
            <a:r>
              <a:rPr lang="en-GB" sz="1600" dirty="0" smtClean="0">
                <a:cs typeface="Arial" panose="020B0604020202020204" pitchFamily="34" charset="0"/>
              </a:rPr>
              <a:t> (outward angulation) – ‘bow legs’</a:t>
            </a:r>
            <a:endParaRPr lang="en-GB" sz="1600" b="1" dirty="0" smtClean="0"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977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Collateral ligaments</a:t>
            </a:r>
          </a:p>
        </p:txBody>
      </p:sp>
    </p:spTree>
    <p:extLst>
      <p:ext uri="{BB962C8B-B14F-4D97-AF65-F5344CB8AC3E}">
        <p14:creationId xmlns:p14="http://schemas.microsoft.com/office/powerpoint/2010/main" val="20595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6944434" cy="48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0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975349" cy="42668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5344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Structure of the knee joint </a:t>
            </a:r>
          </a:p>
        </p:txBody>
      </p:sp>
    </p:spTree>
    <p:extLst>
      <p:ext uri="{BB962C8B-B14F-4D97-AF65-F5344CB8AC3E}">
        <p14:creationId xmlns:p14="http://schemas.microsoft.com/office/powerpoint/2010/main" val="2469069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649700"/>
            <a:ext cx="78488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Inside </a:t>
            </a:r>
            <a:r>
              <a:rPr lang="en-GB" altLang="en-US" sz="1600" dirty="0" smtClean="0"/>
              <a:t>the knee </a:t>
            </a:r>
            <a:r>
              <a:rPr lang="en-GB" altLang="en-US" sz="1600" dirty="0" smtClean="0"/>
              <a:t>joint</a:t>
            </a:r>
            <a:endParaRPr lang="en-GB" alt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Connect the </a:t>
            </a:r>
            <a:r>
              <a:rPr lang="en-GB" altLang="en-US" sz="1600" dirty="0" err="1" smtClean="0"/>
              <a:t>tibial</a:t>
            </a:r>
            <a:r>
              <a:rPr lang="en-GB" altLang="en-US" sz="1600" dirty="0" smtClean="0"/>
              <a:t> and femoral </a:t>
            </a:r>
            <a:r>
              <a:rPr lang="en-GB" altLang="en-US" sz="1600" dirty="0" smtClean="0"/>
              <a:t>condyles</a:t>
            </a:r>
            <a:endParaRPr lang="en-GB" alt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Provide stability from inside </a:t>
            </a:r>
            <a:r>
              <a:rPr lang="en-GB" altLang="en-US" sz="1600" dirty="0"/>
              <a:t>the </a:t>
            </a:r>
            <a:r>
              <a:rPr lang="en-GB" altLang="en-US" sz="1600" dirty="0" smtClean="0"/>
              <a:t>knee</a:t>
            </a:r>
            <a:endParaRPr lang="en-GB" alt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Resist rotational forces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Prevent knee hyperflexion </a:t>
            </a:r>
            <a:r>
              <a:rPr lang="en-GB" altLang="en-US" sz="1600" dirty="0"/>
              <a:t>and </a:t>
            </a:r>
            <a:r>
              <a:rPr lang="en-GB" altLang="en-US" sz="1600" dirty="0" smtClean="0"/>
              <a:t>hyperextension</a:t>
            </a:r>
            <a:endParaRPr lang="en-GB" altLang="en-US" sz="1600" dirty="0"/>
          </a:p>
          <a:p>
            <a:pPr>
              <a:buClr>
                <a:srgbClr val="990099"/>
              </a:buClr>
            </a:pPr>
            <a:endParaRPr lang="en-GB" altLang="en-US" dirty="0"/>
          </a:p>
          <a:p>
            <a:pPr>
              <a:buClr>
                <a:srgbClr val="990099"/>
              </a:buClr>
            </a:pPr>
            <a:r>
              <a:rPr lang="en-GB" altLang="en-US" dirty="0">
                <a:solidFill>
                  <a:srgbClr val="D026AF"/>
                </a:solidFill>
              </a:rPr>
              <a:t>A</a:t>
            </a:r>
            <a:r>
              <a:rPr lang="en-GB" altLang="en-US" dirty="0" smtClean="0">
                <a:solidFill>
                  <a:srgbClr val="D026AF"/>
                </a:solidFill>
              </a:rPr>
              <a:t>nterior </a:t>
            </a:r>
            <a:r>
              <a:rPr lang="en-GB" altLang="en-US" dirty="0">
                <a:solidFill>
                  <a:srgbClr val="D026AF"/>
                </a:solidFill>
              </a:rPr>
              <a:t>cruciate ligament (ACL</a:t>
            </a:r>
            <a:r>
              <a:rPr lang="en-GB" altLang="en-US" dirty="0" smtClean="0">
                <a:solidFill>
                  <a:srgbClr val="D026AF"/>
                </a:solidFill>
              </a:rPr>
              <a:t>):</a:t>
            </a:r>
          </a:p>
          <a:p>
            <a:pPr marL="285750" indent="-285750">
              <a:buFont typeface="Arial" charset="0"/>
              <a:buChar char="•"/>
            </a:pPr>
            <a:r>
              <a:rPr lang="en-GB" altLang="en-US" sz="1600" dirty="0" smtClean="0"/>
              <a:t>Runs posteriorly and superiorly from the anterior </a:t>
            </a:r>
            <a:r>
              <a:rPr lang="en-GB" altLang="en-US" sz="1600" dirty="0" err="1" smtClean="0"/>
              <a:t>tibial</a:t>
            </a:r>
            <a:r>
              <a:rPr lang="en-GB" altLang="en-US" sz="1600" dirty="0" smtClean="0"/>
              <a:t> plateau to the posterior lateral intercondylar notch</a:t>
            </a:r>
          </a:p>
          <a:p>
            <a:pPr marL="285750" indent="-285750">
              <a:buFont typeface="Arial" charset="0"/>
              <a:buChar char="•"/>
            </a:pPr>
            <a:r>
              <a:rPr lang="en-GB" altLang="en-US" sz="1600" dirty="0" smtClean="0"/>
              <a:t>Prevents excess anterior </a:t>
            </a:r>
            <a:r>
              <a:rPr lang="en-GB" altLang="en-US" sz="1600" dirty="0"/>
              <a:t>displacement </a:t>
            </a:r>
            <a:r>
              <a:rPr lang="en-GB" altLang="en-US" sz="1600" dirty="0" smtClean="0"/>
              <a:t>of </a:t>
            </a:r>
            <a:r>
              <a:rPr lang="en-GB" altLang="en-US" sz="1600" dirty="0" smtClean="0"/>
              <a:t>tibia</a:t>
            </a:r>
            <a:endParaRPr lang="en-GB" altLang="en-US" sz="1600" dirty="0" smtClean="0"/>
          </a:p>
          <a:p>
            <a:pPr>
              <a:buClr>
                <a:srgbClr val="990099"/>
              </a:buClr>
              <a:buFont typeface="Wingdings 2" panose="05020102010507070707" pitchFamily="18" charset="2"/>
              <a:buChar char="¿"/>
            </a:pPr>
            <a:endParaRPr lang="en-GB" altLang="en-US" dirty="0"/>
          </a:p>
          <a:p>
            <a:pPr>
              <a:buClr>
                <a:srgbClr val="990099"/>
              </a:buClr>
            </a:pPr>
            <a:r>
              <a:rPr lang="en-GB" altLang="en-US" dirty="0">
                <a:solidFill>
                  <a:srgbClr val="D026AF"/>
                </a:solidFill>
              </a:rPr>
              <a:t>P</a:t>
            </a:r>
            <a:r>
              <a:rPr lang="en-GB" altLang="en-US" dirty="0" smtClean="0">
                <a:solidFill>
                  <a:srgbClr val="D026AF"/>
                </a:solidFill>
              </a:rPr>
              <a:t>osterior </a:t>
            </a:r>
            <a:r>
              <a:rPr lang="en-GB" altLang="en-US" dirty="0">
                <a:solidFill>
                  <a:srgbClr val="D026AF"/>
                </a:solidFill>
              </a:rPr>
              <a:t>cruciate ligament (PCL</a:t>
            </a:r>
            <a:r>
              <a:rPr lang="en-GB" altLang="en-US" dirty="0" smtClean="0">
                <a:solidFill>
                  <a:srgbClr val="D026AF"/>
                </a:solidFill>
              </a:rPr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Runs </a:t>
            </a:r>
            <a:r>
              <a:rPr lang="en-GB" altLang="en-US" sz="1600" dirty="0" err="1" smtClean="0"/>
              <a:t>anteriosuperiorly</a:t>
            </a:r>
            <a:r>
              <a:rPr lang="en-GB" altLang="en-US" sz="1600" dirty="0" smtClean="0"/>
              <a:t> </a:t>
            </a:r>
            <a:r>
              <a:rPr lang="en-GB" altLang="en-US" sz="1600" dirty="0"/>
              <a:t>from the </a:t>
            </a:r>
            <a:r>
              <a:rPr lang="en-GB" altLang="en-US" sz="1600" dirty="0" smtClean="0"/>
              <a:t>posterior </a:t>
            </a:r>
            <a:r>
              <a:rPr lang="en-GB" altLang="en-US" sz="1600" dirty="0" err="1"/>
              <a:t>tibial</a:t>
            </a:r>
            <a:r>
              <a:rPr lang="en-GB" altLang="en-US" sz="1600" dirty="0"/>
              <a:t> plateau to the </a:t>
            </a:r>
            <a:r>
              <a:rPr lang="en-GB" altLang="en-US" sz="1600" dirty="0" smtClean="0"/>
              <a:t>medial aspect of the intercondylar notch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Prevents excess posterior </a:t>
            </a:r>
            <a:r>
              <a:rPr lang="en-GB" altLang="en-US" sz="1600" dirty="0"/>
              <a:t>displacement of </a:t>
            </a:r>
            <a:r>
              <a:rPr lang="en-GB" altLang="en-US" sz="1600" dirty="0" smtClean="0"/>
              <a:t>tibia</a:t>
            </a:r>
            <a:endParaRPr lang="en-GB" altLang="en-US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72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Cruciate ligaments</a:t>
            </a:r>
          </a:p>
        </p:txBody>
      </p:sp>
    </p:spTree>
    <p:extLst>
      <p:ext uri="{BB962C8B-B14F-4D97-AF65-F5344CB8AC3E}">
        <p14:creationId xmlns:p14="http://schemas.microsoft.com/office/powerpoint/2010/main" val="3828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5059410" cy="48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0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700808"/>
            <a:ext cx="7452320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cs typeface="Arial" panose="020B0604020202020204" pitchFamily="34" charset="0"/>
              </a:rPr>
              <a:t>Reduce </a:t>
            </a:r>
            <a:r>
              <a:rPr lang="en-GB" altLang="en-US" dirty="0">
                <a:cs typeface="Arial" panose="020B0604020202020204" pitchFamily="34" charset="0"/>
              </a:rPr>
              <a:t>friction and absorb </a:t>
            </a:r>
            <a:r>
              <a:rPr lang="en-GB" altLang="en-US" dirty="0" smtClean="0">
                <a:cs typeface="Arial" panose="020B0604020202020204" pitchFamily="34" charset="0"/>
              </a:rPr>
              <a:t>shock</a:t>
            </a:r>
            <a:endParaRPr lang="en-GB" altLang="en-US" dirty="0">
              <a:cs typeface="Arial" panose="020B0604020202020204" pitchFamily="34" charset="0"/>
            </a:endParaRPr>
          </a:p>
          <a:p>
            <a:pPr>
              <a:buClr>
                <a:srgbClr val="990099"/>
              </a:buClr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200000"/>
              </a:lnSpc>
              <a:buClr>
                <a:srgbClr val="990099"/>
              </a:buClr>
              <a:buFont typeface="+mj-lt"/>
              <a:buAutoNum type="arabicPeriod"/>
            </a:pPr>
            <a:r>
              <a:rPr lang="en-GB" altLang="en-US" dirty="0">
                <a:cs typeface="Arial" panose="020B0604020202020204" pitchFamily="34" charset="0"/>
              </a:rPr>
              <a:t>S</a:t>
            </a:r>
            <a:r>
              <a:rPr lang="en-GB" altLang="en-US" dirty="0" smtClean="0">
                <a:cs typeface="Arial" panose="020B0604020202020204" pitchFamily="34" charset="0"/>
              </a:rPr>
              <a:t>uprapatellar </a:t>
            </a:r>
            <a:r>
              <a:rPr lang="en-GB" altLang="en-US" dirty="0">
                <a:cs typeface="Arial" panose="020B0604020202020204" pitchFamily="34" charset="0"/>
              </a:rPr>
              <a:t>bursa – </a:t>
            </a:r>
            <a:r>
              <a:rPr lang="en-GB" altLang="en-US" dirty="0" smtClean="0">
                <a:cs typeface="Arial" panose="020B0604020202020204" pitchFamily="34" charset="0"/>
              </a:rPr>
              <a:t>superior to patella (above</a:t>
            </a:r>
            <a:r>
              <a:rPr lang="en-GB" altLang="en-US" dirty="0" smtClean="0">
                <a:cs typeface="Arial" panose="020B0604020202020204" pitchFamily="34" charset="0"/>
              </a:rPr>
              <a:t>)</a:t>
            </a:r>
            <a:endParaRPr lang="en-GB" altLang="en-US" dirty="0">
              <a:cs typeface="Arial" panose="020B0604020202020204" pitchFamily="34" charset="0"/>
            </a:endParaRPr>
          </a:p>
          <a:p>
            <a:pPr marL="342900" lvl="2" indent="-342900">
              <a:lnSpc>
                <a:spcPct val="200000"/>
              </a:lnSpc>
              <a:buClr>
                <a:srgbClr val="990099"/>
              </a:buClr>
              <a:buFont typeface="+mj-lt"/>
              <a:buAutoNum type="arabicPeriod"/>
            </a:pPr>
            <a:r>
              <a:rPr lang="en-GB" altLang="en-US" dirty="0" err="1">
                <a:cs typeface="Arial" panose="020B0604020202020204" pitchFamily="34" charset="0"/>
              </a:rPr>
              <a:t>P</a:t>
            </a:r>
            <a:r>
              <a:rPr lang="en-GB" altLang="en-US" dirty="0" err="1" smtClean="0">
                <a:cs typeface="Arial" panose="020B0604020202020204" pitchFamily="34" charset="0"/>
              </a:rPr>
              <a:t>repatellar</a:t>
            </a:r>
            <a:r>
              <a:rPr lang="en-GB" altLang="en-US" dirty="0" smtClean="0">
                <a:cs typeface="Arial" panose="020B0604020202020204" pitchFamily="34" charset="0"/>
              </a:rPr>
              <a:t> </a:t>
            </a:r>
            <a:r>
              <a:rPr lang="en-GB" altLang="en-US" dirty="0">
                <a:cs typeface="Arial" panose="020B0604020202020204" pitchFamily="34" charset="0"/>
              </a:rPr>
              <a:t>bursa – </a:t>
            </a:r>
            <a:r>
              <a:rPr lang="en-GB" altLang="en-US" dirty="0" smtClean="0">
                <a:cs typeface="Arial" panose="020B0604020202020204" pitchFamily="34" charset="0"/>
              </a:rPr>
              <a:t>anterior </a:t>
            </a:r>
            <a:r>
              <a:rPr lang="en-GB" altLang="en-US" dirty="0">
                <a:cs typeface="Arial" panose="020B0604020202020204" pitchFamily="34" charset="0"/>
              </a:rPr>
              <a:t>surface of </a:t>
            </a:r>
            <a:r>
              <a:rPr lang="en-GB" altLang="en-US" dirty="0" smtClean="0">
                <a:cs typeface="Arial" panose="020B0604020202020204" pitchFamily="34" charset="0"/>
              </a:rPr>
              <a:t>patella (front</a:t>
            </a:r>
            <a:r>
              <a:rPr lang="en-GB" altLang="en-US" dirty="0" smtClean="0">
                <a:cs typeface="Arial" panose="020B0604020202020204" pitchFamily="34" charset="0"/>
              </a:rPr>
              <a:t>)</a:t>
            </a:r>
            <a:endParaRPr lang="en-GB" altLang="en-US" dirty="0">
              <a:cs typeface="Arial" panose="020B0604020202020204" pitchFamily="34" charset="0"/>
            </a:endParaRPr>
          </a:p>
          <a:p>
            <a:pPr marL="342900" lvl="2" indent="-342900">
              <a:lnSpc>
                <a:spcPct val="200000"/>
              </a:lnSpc>
              <a:buClr>
                <a:srgbClr val="990099"/>
              </a:buClr>
              <a:buFont typeface="+mj-lt"/>
              <a:buAutoNum type="arabicPeriod"/>
            </a:pPr>
            <a:r>
              <a:rPr lang="en-GB" altLang="en-US" dirty="0" smtClean="0">
                <a:cs typeface="Arial" panose="020B0604020202020204" pitchFamily="34" charset="0"/>
              </a:rPr>
              <a:t>Infrapatellar </a:t>
            </a:r>
            <a:r>
              <a:rPr lang="en-GB" altLang="en-US" dirty="0">
                <a:cs typeface="Arial" panose="020B0604020202020204" pitchFamily="34" charset="0"/>
              </a:rPr>
              <a:t>bursa </a:t>
            </a:r>
            <a:r>
              <a:rPr lang="en-GB" altLang="en-US" dirty="0" smtClean="0">
                <a:cs typeface="Arial" panose="020B0604020202020204" pitchFamily="34" charset="0"/>
              </a:rPr>
              <a:t>(deep &amp; superficial) –  inferior </a:t>
            </a:r>
            <a:r>
              <a:rPr lang="en-GB" altLang="en-US" dirty="0">
                <a:cs typeface="Arial" panose="020B0604020202020204" pitchFamily="34" charset="0"/>
              </a:rPr>
              <a:t>to </a:t>
            </a:r>
            <a:r>
              <a:rPr lang="en-GB" altLang="en-US" dirty="0" smtClean="0">
                <a:cs typeface="Arial" panose="020B0604020202020204" pitchFamily="34" charset="0"/>
              </a:rPr>
              <a:t>patella (below</a:t>
            </a:r>
            <a:r>
              <a:rPr lang="en-GB" altLang="en-US" dirty="0" smtClean="0">
                <a:cs typeface="Arial" panose="020B0604020202020204" pitchFamily="34" charset="0"/>
              </a:rPr>
              <a:t>)</a:t>
            </a:r>
            <a:endParaRPr lang="en-GB" altLang="en-US" dirty="0">
              <a:cs typeface="Arial" panose="020B0604020202020204" pitchFamily="34" charset="0"/>
            </a:endParaRPr>
          </a:p>
          <a:p>
            <a:pPr marL="342900" lvl="2" indent="-342900">
              <a:lnSpc>
                <a:spcPct val="200000"/>
              </a:lnSpc>
              <a:buClr>
                <a:srgbClr val="990099"/>
              </a:buClr>
              <a:buFont typeface="+mj-lt"/>
              <a:buAutoNum type="arabicPeriod"/>
            </a:pPr>
            <a:r>
              <a:rPr lang="en-GB" altLang="en-US" dirty="0">
                <a:cs typeface="Arial" panose="020B0604020202020204" pitchFamily="34" charset="0"/>
              </a:rPr>
              <a:t>P</a:t>
            </a:r>
            <a:r>
              <a:rPr lang="en-GB" altLang="en-US" dirty="0" smtClean="0">
                <a:cs typeface="Arial" panose="020B0604020202020204" pitchFamily="34" charset="0"/>
              </a:rPr>
              <a:t>opliteal </a:t>
            </a:r>
            <a:r>
              <a:rPr lang="en-GB" altLang="en-US" dirty="0">
                <a:cs typeface="Arial" panose="020B0604020202020204" pitchFamily="34" charset="0"/>
              </a:rPr>
              <a:t>bursa – </a:t>
            </a:r>
            <a:r>
              <a:rPr lang="en-GB" altLang="en-US" dirty="0" smtClean="0">
                <a:cs typeface="Arial" panose="020B0604020202020204" pitchFamily="34" charset="0"/>
              </a:rPr>
              <a:t>posterior </a:t>
            </a:r>
            <a:r>
              <a:rPr lang="en-GB" altLang="en-US" dirty="0">
                <a:cs typeface="Arial" panose="020B0604020202020204" pitchFamily="34" charset="0"/>
              </a:rPr>
              <a:t>to </a:t>
            </a:r>
            <a:r>
              <a:rPr lang="en-GB" altLang="en-US" dirty="0" smtClean="0">
                <a:cs typeface="Arial" panose="020B0604020202020204" pitchFamily="34" charset="0"/>
              </a:rPr>
              <a:t>popliteal muscle (behind</a:t>
            </a:r>
            <a:r>
              <a:rPr lang="en-GB" altLang="en-US" dirty="0" smtClean="0">
                <a:cs typeface="Arial" panose="020B0604020202020204" pitchFamily="34" charset="0"/>
              </a:rPr>
              <a:t>)</a:t>
            </a:r>
            <a:endParaRPr lang="en-GB" altLang="en-US" dirty="0">
              <a:cs typeface="Arial" panose="020B0604020202020204" pitchFamily="34" charset="0"/>
            </a:endParaRPr>
          </a:p>
          <a:p>
            <a:pPr marL="342900" lvl="2" indent="-342900">
              <a:lnSpc>
                <a:spcPct val="200000"/>
              </a:lnSpc>
              <a:buClr>
                <a:srgbClr val="990099"/>
              </a:buClr>
              <a:buFont typeface="+mj-lt"/>
              <a:buAutoNum type="arabicPeriod"/>
            </a:pPr>
            <a:r>
              <a:rPr lang="en-GB" altLang="en-US" dirty="0">
                <a:cs typeface="Arial" panose="020B0604020202020204" pitchFamily="34" charset="0"/>
              </a:rPr>
              <a:t>P</a:t>
            </a:r>
            <a:r>
              <a:rPr lang="en-GB" altLang="en-US" dirty="0" smtClean="0">
                <a:cs typeface="Arial" panose="020B0604020202020204" pitchFamily="34" charset="0"/>
              </a:rPr>
              <a:t>es </a:t>
            </a:r>
            <a:r>
              <a:rPr lang="en-GB" altLang="en-US" dirty="0" err="1">
                <a:cs typeface="Arial" panose="020B0604020202020204" pitchFamily="34" charset="0"/>
              </a:rPr>
              <a:t>anserinus</a:t>
            </a:r>
            <a:r>
              <a:rPr lang="en-GB" altLang="en-US" dirty="0">
                <a:cs typeface="Arial" panose="020B0604020202020204" pitchFamily="34" charset="0"/>
              </a:rPr>
              <a:t> bursa – </a:t>
            </a:r>
            <a:r>
              <a:rPr lang="en-GB" altLang="en-US" dirty="0" smtClean="0">
                <a:cs typeface="Arial" panose="020B0604020202020204" pitchFamily="34" charset="0"/>
              </a:rPr>
              <a:t>medial </a:t>
            </a:r>
            <a:r>
              <a:rPr lang="en-GB" altLang="en-US" dirty="0">
                <a:cs typeface="Arial" panose="020B0604020202020204" pitchFamily="34" charset="0"/>
              </a:rPr>
              <a:t>aspect of the </a:t>
            </a:r>
            <a:r>
              <a:rPr lang="en-GB" altLang="en-US" dirty="0" smtClean="0">
                <a:cs typeface="Arial" panose="020B0604020202020204" pitchFamily="34" charset="0"/>
              </a:rPr>
              <a:t>tibia (inside)</a:t>
            </a:r>
            <a:endParaRPr lang="en-GB" altLang="en-US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1597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Bursae </a:t>
            </a:r>
          </a:p>
        </p:txBody>
      </p:sp>
    </p:spTree>
    <p:extLst>
      <p:ext uri="{BB962C8B-B14F-4D97-AF65-F5344CB8AC3E}">
        <p14:creationId xmlns:p14="http://schemas.microsoft.com/office/powerpoint/2010/main" val="40830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4032448" cy="580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5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772816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/>
              <a:t>Allows </a:t>
            </a:r>
            <a:r>
              <a:rPr lang="en-GB" altLang="en-US" dirty="0"/>
              <a:t>the knee to lock in extension without muscle contraction to enable standing for long </a:t>
            </a:r>
            <a:r>
              <a:rPr lang="en-GB" altLang="en-US" dirty="0" smtClean="0"/>
              <a:t>durations without excess fatigue</a:t>
            </a:r>
            <a:r>
              <a:rPr lang="en-GB" altLang="en-US" dirty="0"/>
              <a:t>. </a:t>
            </a:r>
            <a:endParaRPr lang="en-GB" altLang="en-US" dirty="0" smtClean="0"/>
          </a:p>
          <a:p>
            <a:pPr>
              <a:buClr>
                <a:srgbClr val="990099"/>
              </a:buClr>
            </a:pPr>
            <a:endParaRPr lang="en-GB" altLang="en-US" dirty="0" smtClean="0"/>
          </a:p>
          <a:p>
            <a:pPr>
              <a:buClr>
                <a:srgbClr val="990099"/>
              </a:buClr>
            </a:pPr>
            <a:endParaRPr lang="en-GB" altLang="en-US" dirty="0" smtClean="0"/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Courtesy of:</a:t>
            </a:r>
            <a:endParaRPr lang="en-GB" altLang="en-US" dirty="0">
              <a:solidFill>
                <a:srgbClr val="D026A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Ligaments – stabilise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Menisci – maintain femur within lip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Condyles – enable automatic rotation during knee flexion and extension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4841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Screw home mechanism</a:t>
            </a:r>
          </a:p>
        </p:txBody>
      </p:sp>
    </p:spTree>
    <p:extLst>
      <p:ext uri="{BB962C8B-B14F-4D97-AF65-F5344CB8AC3E}">
        <p14:creationId xmlns:p14="http://schemas.microsoft.com/office/powerpoint/2010/main" val="42287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038" y="1461330"/>
            <a:ext cx="25307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990099"/>
              </a:buClr>
            </a:pPr>
            <a:r>
              <a:rPr lang="en-GB" altLang="en-US" b="1" dirty="0" smtClean="0">
                <a:solidFill>
                  <a:srgbClr val="D026AF"/>
                </a:solidFill>
                <a:latin typeface="Arial" panose="020B0604020202020204" pitchFamily="34" charset="0"/>
              </a:rPr>
              <a:t>Knee flexion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panose="020B0604020202020204" pitchFamily="34" charset="0"/>
              </a:rPr>
              <a:t>Biceps </a:t>
            </a:r>
            <a:r>
              <a:rPr lang="en-GB" altLang="en-US" sz="1600" dirty="0" err="1" smtClean="0">
                <a:latin typeface="Arial" panose="020B0604020202020204" pitchFamily="34" charset="0"/>
              </a:rPr>
              <a:t>femoris</a:t>
            </a:r>
            <a:endParaRPr lang="en-GB" altLang="en-US" sz="16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panose="020B0604020202020204" pitchFamily="34" charset="0"/>
              </a:rPr>
              <a:t>Semimembranosus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panose="020B0604020202020204" pitchFamily="34" charset="0"/>
              </a:rPr>
              <a:t>Semitendinosus</a:t>
            </a:r>
            <a:endParaRPr lang="en-GB" altLang="en-US" sz="16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panose="020B0604020202020204" pitchFamily="34" charset="0"/>
              </a:rPr>
              <a:t>Gastrocnemius</a:t>
            </a:r>
            <a:endParaRPr lang="en-GB" altLang="en-US" sz="16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panose="020B0604020202020204" pitchFamily="34" charset="0"/>
              </a:rPr>
              <a:t>Popliteus</a:t>
            </a:r>
            <a:endParaRPr lang="en-GB" altLang="en-US" sz="16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panose="020B0604020202020204" pitchFamily="34" charset="0"/>
              </a:rPr>
              <a:t>Sartorius</a:t>
            </a:r>
            <a:endParaRPr lang="en-GB" altLang="en-US" sz="16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err="1" smtClean="0">
                <a:latin typeface="Arial" panose="020B0604020202020204" pitchFamily="34" charset="0"/>
              </a:rPr>
              <a:t>Gracilis</a:t>
            </a:r>
            <a:endParaRPr lang="en-GB" altLang="en-US" sz="16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err="1" smtClean="0">
                <a:latin typeface="Arial" panose="020B0604020202020204" pitchFamily="34" charset="0"/>
              </a:rPr>
              <a:t>Plantaris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6529" y="1555051"/>
            <a:ext cx="25922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0099"/>
              </a:buClr>
            </a:pPr>
            <a:r>
              <a:rPr lang="en-GB" altLang="en-US" b="1" dirty="0" smtClean="0">
                <a:solidFill>
                  <a:srgbClr val="D026A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Knee </a:t>
            </a:r>
            <a:r>
              <a:rPr lang="en-GB" altLang="en-US" b="1" dirty="0" smtClean="0">
                <a:solidFill>
                  <a:srgbClr val="D026A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</a:t>
            </a:r>
            <a:endParaRPr lang="en-GB" altLang="en-US" b="1" dirty="0" smtClean="0">
              <a:solidFill>
                <a:srgbClr val="D026A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Rectus </a:t>
            </a:r>
            <a:r>
              <a:rPr lang="en-GB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femoris</a:t>
            </a:r>
            <a:endParaRPr lang="en-GB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Vastus </a:t>
            </a:r>
            <a:r>
              <a:rPr lang="en-GB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medialis</a:t>
            </a:r>
            <a:r>
              <a:rPr lang="en-GB" alt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Vastus intermedius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Vastus </a:t>
            </a:r>
            <a:r>
              <a:rPr lang="en-GB" altLang="en-US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lateralis</a:t>
            </a:r>
            <a:endParaRPr lang="en-GB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990099"/>
              </a:buClr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61" y="3861048"/>
            <a:ext cx="3850508" cy="1919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60" y="908720"/>
            <a:ext cx="4132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Muscles of the knee </a:t>
            </a:r>
          </a:p>
        </p:txBody>
      </p:sp>
    </p:spTree>
    <p:extLst>
      <p:ext uri="{BB962C8B-B14F-4D97-AF65-F5344CB8AC3E}">
        <p14:creationId xmlns:p14="http://schemas.microsoft.com/office/powerpoint/2010/main" val="13488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7442"/>
          <a:stretch/>
        </p:blipFill>
        <p:spPr>
          <a:xfrm>
            <a:off x="2051720" y="1628801"/>
            <a:ext cx="5190547" cy="4320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908720"/>
            <a:ext cx="381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Lateral – side view 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75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2708920"/>
            <a:ext cx="246642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  <a:latin typeface="Arial" panose="020B0604020202020204" pitchFamily="34" charset="0"/>
              </a:rPr>
              <a:t>Lateral </a:t>
            </a:r>
            <a:r>
              <a:rPr lang="en-GB" altLang="en-US" dirty="0">
                <a:solidFill>
                  <a:srgbClr val="D026AF"/>
                </a:solidFill>
                <a:latin typeface="Arial" panose="020B0604020202020204" pitchFamily="34" charset="0"/>
              </a:rPr>
              <a:t>rotation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Arial" panose="020B0604020202020204" pitchFamily="34" charset="0"/>
              </a:rPr>
              <a:t>Biceps </a:t>
            </a:r>
            <a:r>
              <a:rPr lang="en-GB" altLang="en-US" sz="1600" dirty="0" err="1" smtClean="0">
                <a:latin typeface="Arial" panose="020B0604020202020204" pitchFamily="34" charset="0"/>
              </a:rPr>
              <a:t>femoris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1268760"/>
            <a:ext cx="4132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Muscles of the knee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6148" y="3765725"/>
            <a:ext cx="18722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0099"/>
              </a:buClr>
            </a:pPr>
            <a:r>
              <a:rPr lang="en-GB" altLang="en-US" dirty="0">
                <a:solidFill>
                  <a:srgbClr val="D026AF"/>
                </a:solidFill>
                <a:latin typeface="Arial" panose="020B0604020202020204" pitchFamily="34" charset="0"/>
              </a:rPr>
              <a:t>Medial rotation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Arial" panose="020B0604020202020204" pitchFamily="34" charset="0"/>
              </a:rPr>
              <a:t>Sartorius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err="1">
                <a:latin typeface="Arial" panose="020B0604020202020204" pitchFamily="34" charset="0"/>
              </a:rPr>
              <a:t>Gracilis</a:t>
            </a:r>
            <a:endParaRPr lang="en-GB" altLang="en-US" sz="16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Arial" panose="020B0604020202020204" pitchFamily="34" charset="0"/>
              </a:rPr>
              <a:t>Popliteus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1890153"/>
            <a:ext cx="1736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990099"/>
              </a:buClr>
            </a:pPr>
            <a:r>
              <a:rPr lang="en-GB" alt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Knee rotation </a:t>
            </a:r>
          </a:p>
        </p:txBody>
      </p:sp>
    </p:spTree>
    <p:extLst>
      <p:ext uri="{BB962C8B-B14F-4D97-AF65-F5344CB8AC3E}">
        <p14:creationId xmlns:p14="http://schemas.microsoft.com/office/powerpoint/2010/main" val="7433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 b="2597"/>
          <a:stretch/>
        </p:blipFill>
        <p:spPr>
          <a:xfrm>
            <a:off x="539552" y="764704"/>
            <a:ext cx="5688632" cy="52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18660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60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"/>
          <a:stretch/>
        </p:blipFill>
        <p:spPr>
          <a:xfrm>
            <a:off x="899592" y="1541512"/>
            <a:ext cx="7416824" cy="4574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895181"/>
            <a:ext cx="5613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Knee injuries and conditions</a:t>
            </a:r>
          </a:p>
        </p:txBody>
      </p:sp>
    </p:spTree>
    <p:extLst>
      <p:ext uri="{BB962C8B-B14F-4D97-AF65-F5344CB8AC3E}">
        <p14:creationId xmlns:p14="http://schemas.microsoft.com/office/powerpoint/2010/main" val="3408455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62880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Knee </a:t>
            </a:r>
            <a:r>
              <a:rPr lang="en-GB" altLang="en-US" sz="1600" dirty="0" smtClean="0"/>
              <a:t>pain or dysfunction can be primary or </a:t>
            </a:r>
            <a:r>
              <a:rPr lang="en-GB" altLang="en-US" sz="1600" dirty="0" smtClean="0"/>
              <a:t>secondary</a:t>
            </a:r>
            <a:endParaRPr lang="en-GB" altLang="en-US" sz="16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Knee dysfunction may also be </a:t>
            </a:r>
            <a:r>
              <a:rPr lang="en-GB" altLang="en-US" sz="1600" dirty="0"/>
              <a:t>a contributory factor </a:t>
            </a:r>
            <a:r>
              <a:rPr lang="en-GB" altLang="en-US" sz="1600" dirty="0" smtClean="0"/>
              <a:t>for other joint (</a:t>
            </a:r>
            <a:r>
              <a:rPr lang="en-GB" altLang="en-US" sz="1600" dirty="0"/>
              <a:t>intrinsic cause</a:t>
            </a:r>
            <a:r>
              <a:rPr lang="en-GB" altLang="en-US" sz="1600" dirty="0" smtClean="0"/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1600" dirty="0"/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 Example injuries and conditions: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Ligament sprains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/>
              <a:t>Patella </a:t>
            </a:r>
            <a:r>
              <a:rPr lang="en-GB" altLang="en-US" sz="1600" dirty="0" smtClean="0"/>
              <a:t>tendinopathy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Osgood-</a:t>
            </a:r>
            <a:r>
              <a:rPr lang="en-GB" altLang="en-US" sz="1600" dirty="0" err="1" smtClean="0"/>
              <a:t>Schlatter</a:t>
            </a:r>
            <a:r>
              <a:rPr lang="en-GB" altLang="en-US" sz="1600" dirty="0" smtClean="0"/>
              <a:t> </a:t>
            </a:r>
            <a:r>
              <a:rPr lang="en-GB" altLang="en-US" sz="1600" dirty="0"/>
              <a:t>disease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IT band syndrome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Bursitis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5613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Knee injuries and conditions</a:t>
            </a:r>
          </a:p>
        </p:txBody>
      </p:sp>
    </p:spTree>
    <p:extLst>
      <p:ext uri="{BB962C8B-B14F-4D97-AF65-F5344CB8AC3E}">
        <p14:creationId xmlns:p14="http://schemas.microsoft.com/office/powerpoint/2010/main" val="42652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700808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Sometimes 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known as </a:t>
            </a:r>
            <a:r>
              <a:rPr lang="en-GB" dirty="0" err="1">
                <a:solidFill>
                  <a:srgbClr val="D026AF"/>
                </a:solidFill>
                <a:cs typeface="Arial" panose="020B0604020202020204" pitchFamily="34" charset="0"/>
              </a:rPr>
              <a:t>Lannelongue's</a:t>
            </a:r>
            <a:r>
              <a:rPr lang="en-GB" dirty="0">
                <a:solidFill>
                  <a:srgbClr val="D026AF"/>
                </a:solidFill>
                <a:cs typeface="Arial" panose="020B0604020202020204" pitchFamily="34" charset="0"/>
              </a:rPr>
              <a:t> disease 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or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apophysitis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D026AF"/>
                </a:solidFill>
                <a:cs typeface="Arial" panose="020B0604020202020204" pitchFamily="34" charset="0"/>
              </a:rPr>
              <a:t>of the </a:t>
            </a:r>
            <a:r>
              <a:rPr lang="en-GB" dirty="0" err="1">
                <a:solidFill>
                  <a:srgbClr val="D026AF"/>
                </a:solidFill>
                <a:cs typeface="Arial" panose="020B0604020202020204" pitchFamily="34" charset="0"/>
              </a:rPr>
              <a:t>tibial</a:t>
            </a:r>
            <a:r>
              <a:rPr lang="en-GB" dirty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tubercle</a:t>
            </a:r>
            <a:endParaRPr lang="en-GB" dirty="0" smtClean="0">
              <a:solidFill>
                <a:srgbClr val="D026AF"/>
              </a:solidFill>
              <a:cs typeface="Arial" panose="020B0604020202020204" pitchFamily="34" charset="0"/>
            </a:endParaRPr>
          </a:p>
          <a:p>
            <a:pPr>
              <a:buClr>
                <a:srgbClr val="990099"/>
              </a:buClr>
            </a:pPr>
            <a:endParaRPr lang="en-GB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Arial" panose="020B0604020202020204" pitchFamily="34" charset="0"/>
              </a:rPr>
              <a:t>Most commonly seen in adolescents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cs typeface="Arial" panose="020B0604020202020204" pitchFamily="34" charset="0"/>
              </a:rPr>
              <a:t>Caused by adolescent </a:t>
            </a:r>
            <a:r>
              <a:rPr lang="en-GB" sz="1600" dirty="0">
                <a:cs typeface="Arial" panose="020B0604020202020204" pitchFamily="34" charset="0"/>
              </a:rPr>
              <a:t>growth </a:t>
            </a:r>
            <a:r>
              <a:rPr lang="en-GB" sz="1600" dirty="0" smtClean="0">
                <a:cs typeface="Arial" panose="020B0604020202020204" pitchFamily="34" charset="0"/>
              </a:rPr>
              <a:t>spurts </a:t>
            </a:r>
            <a:r>
              <a:rPr lang="en-GB" altLang="en-US" sz="1600" dirty="0" smtClean="0">
                <a:cs typeface="Arial" panose="020B0604020202020204" pitchFamily="34" charset="0"/>
              </a:rPr>
              <a:t>or </a:t>
            </a:r>
            <a:r>
              <a:rPr lang="en-GB" altLang="en-US" sz="1600" dirty="0">
                <a:cs typeface="Arial" panose="020B0604020202020204" pitchFamily="34" charset="0"/>
              </a:rPr>
              <a:t>excessive exercise </a:t>
            </a:r>
            <a:r>
              <a:rPr lang="en-GB" altLang="en-US" sz="1600" dirty="0" smtClean="0">
                <a:cs typeface="Arial" panose="020B0604020202020204" pitchFamily="34" charset="0"/>
              </a:rPr>
              <a:t>which pulls </a:t>
            </a:r>
            <a:r>
              <a:rPr lang="en-GB" altLang="en-US" sz="1600" dirty="0">
                <a:cs typeface="Arial" panose="020B0604020202020204" pitchFamily="34" charset="0"/>
              </a:rPr>
              <a:t>the patella tendon away from the periosteum </a:t>
            </a:r>
            <a:r>
              <a:rPr lang="en-GB" altLang="en-US" sz="1600" dirty="0" smtClean="0">
                <a:cs typeface="Arial" panose="020B0604020202020204" pitchFamily="34" charset="0"/>
              </a:rPr>
              <a:t>at </a:t>
            </a:r>
            <a:r>
              <a:rPr lang="en-GB" altLang="en-US" sz="1600" dirty="0" err="1" smtClean="0">
                <a:cs typeface="Arial" panose="020B0604020202020204" pitchFamily="34" charset="0"/>
              </a:rPr>
              <a:t>tibial</a:t>
            </a:r>
            <a:r>
              <a:rPr lang="en-GB" altLang="en-US" sz="1600" dirty="0" smtClean="0">
                <a:cs typeface="Arial" panose="020B0604020202020204" pitchFamily="34" charset="0"/>
              </a:rPr>
              <a:t> attachment causing </a:t>
            </a:r>
            <a:r>
              <a:rPr lang="en-GB" altLang="en-US" sz="1600" dirty="0">
                <a:cs typeface="Arial" panose="020B0604020202020204" pitchFamily="34" charset="0"/>
              </a:rPr>
              <a:t>inflammation of </a:t>
            </a:r>
            <a:r>
              <a:rPr lang="en-GB" altLang="en-US" sz="1600" dirty="0" smtClean="0">
                <a:cs typeface="Arial" panose="020B0604020202020204" pitchFamily="34" charset="0"/>
              </a:rPr>
              <a:t>bone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cs typeface="Arial" panose="020B0604020202020204" pitchFamily="34" charset="0"/>
              </a:rPr>
              <a:t>Additional bone tissue produced and laid down in the area as an attempt </a:t>
            </a:r>
            <a:r>
              <a:rPr lang="en-GB" altLang="en-US" sz="1600" dirty="0">
                <a:cs typeface="Arial" panose="020B0604020202020204" pitchFamily="34" charset="0"/>
              </a:rPr>
              <a:t>to </a:t>
            </a:r>
            <a:r>
              <a:rPr lang="en-GB" altLang="en-US" sz="1600" dirty="0" smtClean="0">
                <a:cs typeface="Arial" panose="020B0604020202020204" pitchFamily="34" charset="0"/>
              </a:rPr>
              <a:t>repair damage  </a:t>
            </a:r>
          </a:p>
          <a:p>
            <a:pPr>
              <a:buClr>
                <a:srgbClr val="990099"/>
              </a:buClr>
            </a:pPr>
            <a:endParaRPr lang="en-GB" altLang="en-US" b="1" dirty="0" smtClean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501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Osgood-</a:t>
            </a:r>
            <a:r>
              <a:rPr lang="en-GB" sz="3600" b="1" dirty="0" err="1">
                <a:cs typeface="Arial" pitchFamily="34" charset="0"/>
              </a:rPr>
              <a:t>Schlatter</a:t>
            </a:r>
            <a:r>
              <a:rPr lang="en-GB" sz="3600" b="1" dirty="0">
                <a:cs typeface="Arial" pitchFamily="34" charset="0"/>
              </a:rPr>
              <a:t> disease</a:t>
            </a:r>
          </a:p>
        </p:txBody>
      </p:sp>
    </p:spTree>
    <p:extLst>
      <p:ext uri="{BB962C8B-B14F-4D97-AF65-F5344CB8AC3E}">
        <p14:creationId xmlns:p14="http://schemas.microsoft.com/office/powerpoint/2010/main" val="37152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898" y="1772816"/>
            <a:ext cx="799054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Assessment</a:t>
            </a:r>
            <a:r>
              <a:rPr lang="en-GB" altLang="en-US" dirty="0" smtClean="0">
                <a:solidFill>
                  <a:srgbClr val="D026AF"/>
                </a:solidFill>
              </a:rPr>
              <a:t>: Subjective/objective </a:t>
            </a:r>
            <a:r>
              <a:rPr lang="en-GB" altLang="en-US" dirty="0">
                <a:solidFill>
                  <a:srgbClr val="D026AF"/>
                </a:solidFill>
              </a:rPr>
              <a:t>findings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Painful lump below the knee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/>
              <a:t>P</a:t>
            </a:r>
            <a:r>
              <a:rPr lang="en-GB" altLang="en-US" sz="1600" dirty="0" smtClean="0"/>
              <a:t>ain </a:t>
            </a:r>
            <a:r>
              <a:rPr lang="en-GB" altLang="en-US" sz="1600" dirty="0"/>
              <a:t>at </a:t>
            </a:r>
            <a:r>
              <a:rPr lang="en-GB" altLang="en-US" sz="1600" dirty="0" err="1" smtClean="0"/>
              <a:t>tibial</a:t>
            </a:r>
            <a:r>
              <a:rPr lang="en-GB" altLang="en-US" sz="1600" dirty="0" smtClean="0"/>
              <a:t> </a:t>
            </a:r>
            <a:r>
              <a:rPr lang="en-GB" altLang="en-US" sz="1600" dirty="0"/>
              <a:t>attachment of </a:t>
            </a:r>
            <a:r>
              <a:rPr lang="en-GB" altLang="en-US" sz="1600" dirty="0" smtClean="0"/>
              <a:t>patella </a:t>
            </a:r>
            <a:r>
              <a:rPr lang="en-GB" altLang="en-US" sz="1600" dirty="0" smtClean="0"/>
              <a:t>tendon</a:t>
            </a:r>
            <a:endParaRPr lang="en-GB" alt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/>
              <a:t>I</a:t>
            </a:r>
            <a:r>
              <a:rPr lang="en-GB" altLang="en-US" sz="1600" dirty="0" smtClean="0"/>
              <a:t>nflammation at </a:t>
            </a:r>
            <a:r>
              <a:rPr lang="en-GB" altLang="en-US" sz="1600" dirty="0" err="1" smtClean="0"/>
              <a:t>tibial</a:t>
            </a:r>
            <a:r>
              <a:rPr lang="en-GB" altLang="en-US" sz="1600" dirty="0" smtClean="0"/>
              <a:t> </a:t>
            </a:r>
            <a:r>
              <a:rPr lang="en-GB" altLang="en-US" sz="1600" dirty="0" smtClean="0"/>
              <a:t>tuberosity</a:t>
            </a:r>
            <a:endParaRPr lang="en-GB" altLang="en-US" sz="1600" dirty="0"/>
          </a:p>
          <a:p>
            <a:pPr>
              <a:buClr>
                <a:srgbClr val="990099"/>
              </a:buClr>
              <a:buFont typeface="Wingdings 2" panose="05020102010507070707" pitchFamily="18" charset="2"/>
              <a:buChar char="¿"/>
            </a:pPr>
            <a:endParaRPr lang="en-GB" altLang="en-US" b="1" dirty="0"/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Treatment aims/actions</a:t>
            </a:r>
            <a:endParaRPr lang="en-GB" altLang="en-US" dirty="0">
              <a:solidFill>
                <a:srgbClr val="D026AF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Minimise activities which aggravate or exacerbate </a:t>
            </a:r>
            <a:r>
              <a:rPr lang="en-GB" altLang="en-US" sz="1600" dirty="0" smtClean="0"/>
              <a:t>condition </a:t>
            </a:r>
            <a:endParaRPr lang="en-GB" alt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/>
              <a:t>C</a:t>
            </a:r>
            <a:r>
              <a:rPr lang="en-GB" altLang="en-US" sz="1600" dirty="0" smtClean="0"/>
              <a:t>ryotherapy - reduce </a:t>
            </a:r>
            <a:r>
              <a:rPr lang="en-GB" altLang="en-US" sz="1600" dirty="0"/>
              <a:t>swelling and </a:t>
            </a:r>
            <a:r>
              <a:rPr lang="en-GB" altLang="en-US" sz="1600" dirty="0" smtClean="0"/>
              <a:t>ease </a:t>
            </a:r>
            <a:r>
              <a:rPr lang="en-GB" altLang="en-US" sz="1600" dirty="0" smtClean="0"/>
              <a:t>pain</a:t>
            </a:r>
            <a:endParaRPr lang="en-GB" alt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Reduce </a:t>
            </a:r>
            <a:r>
              <a:rPr lang="en-GB" altLang="en-US" sz="1600" dirty="0"/>
              <a:t>tension in the quadriceps </a:t>
            </a:r>
            <a:r>
              <a:rPr lang="en-GB" altLang="en-US" sz="1600" dirty="0" smtClean="0"/>
              <a:t>group to decrease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Pressure at </a:t>
            </a:r>
            <a:r>
              <a:rPr lang="en-GB" altLang="en-US" sz="1600" dirty="0" smtClean="0"/>
              <a:t>insertion</a:t>
            </a:r>
            <a:endParaRPr lang="en-GB" altLang="en-US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501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Osgood-</a:t>
            </a:r>
            <a:r>
              <a:rPr lang="en-GB" sz="3600" b="1" dirty="0" err="1">
                <a:cs typeface="Arial" pitchFamily="34" charset="0"/>
              </a:rPr>
              <a:t>Schlatter</a:t>
            </a:r>
            <a:r>
              <a:rPr lang="en-GB" sz="3600" b="1" dirty="0">
                <a:cs typeface="Arial" pitchFamily="34" charset="0"/>
              </a:rPr>
              <a:t> disease</a:t>
            </a:r>
          </a:p>
        </p:txBody>
      </p:sp>
    </p:spTree>
    <p:extLst>
      <p:ext uri="{BB962C8B-B14F-4D97-AF65-F5344CB8AC3E}">
        <p14:creationId xmlns:p14="http://schemas.microsoft.com/office/powerpoint/2010/main" val="27045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871" y="1844824"/>
            <a:ext cx="770485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Sometime </a:t>
            </a:r>
            <a:r>
              <a:rPr lang="en-GB" altLang="en-US" dirty="0" smtClean="0">
                <a:solidFill>
                  <a:srgbClr val="D026AF"/>
                </a:solidFill>
              </a:rPr>
              <a:t>known as runner’s </a:t>
            </a:r>
            <a:r>
              <a:rPr lang="en-GB" altLang="en-US" dirty="0" smtClean="0">
                <a:solidFill>
                  <a:srgbClr val="D026AF"/>
                </a:solidFill>
              </a:rPr>
              <a:t>knee</a:t>
            </a:r>
            <a:endParaRPr lang="en-GB" altLang="en-US" dirty="0">
              <a:solidFill>
                <a:srgbClr val="D026AF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Inflammation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Lateral knee pain caused by friction </a:t>
            </a:r>
            <a:r>
              <a:rPr lang="en-GB" altLang="en-US" sz="1600" dirty="0"/>
              <a:t>between the iliotibial band and the lateral epicondyle of </a:t>
            </a:r>
            <a:r>
              <a:rPr lang="en-GB" altLang="en-US" sz="1600" dirty="0" smtClean="0"/>
              <a:t>femur</a:t>
            </a:r>
          </a:p>
          <a:p>
            <a:pPr>
              <a:buClr>
                <a:srgbClr val="990099"/>
              </a:buClr>
            </a:pPr>
            <a:endParaRPr lang="en-GB" altLang="en-US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Clr>
                <a:srgbClr val="990099"/>
              </a:buClr>
              <a:buFont typeface="Wingdings 2" panose="05020102010507070707" pitchFamily="18" charset="2"/>
              <a:buNone/>
            </a:pP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Contributory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factors/causes</a:t>
            </a:r>
            <a:endParaRPr lang="en-GB" altLang="en-US" dirty="0" smtClean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Excessively 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tight ITB/TFL </a:t>
            </a:r>
            <a:endParaRPr lang="en-GB" altLang="en-US" sz="16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Overuse</a:t>
            </a:r>
            <a:endParaRPr lang="en-GB" altLang="en-US" sz="16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Excessive 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foot pronation </a:t>
            </a:r>
            <a:endParaRPr lang="en-GB" altLang="en-US" sz="16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Excessive eccentric loading, e.g. downhill running </a:t>
            </a:r>
            <a:r>
              <a:rPr lang="en-GB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downhill</a:t>
            </a:r>
            <a:endParaRPr lang="en-GB" altLang="en-US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5957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Iliotibial band (ITB) syndrome </a:t>
            </a:r>
          </a:p>
        </p:txBody>
      </p:sp>
    </p:spTree>
    <p:extLst>
      <p:ext uri="{BB962C8B-B14F-4D97-AF65-F5344CB8AC3E}">
        <p14:creationId xmlns:p14="http://schemas.microsoft.com/office/powerpoint/2010/main" val="32330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88432" cy="48602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1825122"/>
            <a:ext cx="38884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b="1" dirty="0" smtClean="0">
                <a:solidFill>
                  <a:srgbClr val="D026AF"/>
                </a:solidFill>
              </a:rPr>
              <a:t>Subjective </a:t>
            </a:r>
            <a:endParaRPr lang="en-GB" altLang="en-US" b="1" dirty="0" smtClean="0">
              <a:solidFill>
                <a:srgbClr val="D026AF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Client history presents with some causal </a:t>
            </a:r>
            <a:r>
              <a:rPr lang="en-GB" altLang="en-US" sz="1600" dirty="0" smtClean="0"/>
              <a:t>factors</a:t>
            </a:r>
            <a:endParaRPr lang="en-GB" altLang="en-US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Sharp </a:t>
            </a:r>
            <a:r>
              <a:rPr lang="en-GB" altLang="en-US" sz="1600" dirty="0"/>
              <a:t>pain </a:t>
            </a:r>
            <a:r>
              <a:rPr lang="en-GB" altLang="en-US" sz="1600" dirty="0" smtClean="0"/>
              <a:t>experienced at </a:t>
            </a:r>
            <a:r>
              <a:rPr lang="en-GB" altLang="en-US" sz="1600" dirty="0"/>
              <a:t>the lateral aspect </a:t>
            </a:r>
            <a:r>
              <a:rPr lang="en-GB" altLang="en-US" sz="1600" dirty="0" smtClean="0"/>
              <a:t>of </a:t>
            </a:r>
            <a:r>
              <a:rPr lang="en-GB" altLang="en-US" sz="1600" dirty="0" smtClean="0"/>
              <a:t>knee</a:t>
            </a:r>
            <a:endParaRPr lang="en-GB" altLang="en-US" sz="16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Pain increases when running, especially downhill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Excessive tightness to lateral structures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Weakness in hip abductors</a:t>
            </a:r>
          </a:p>
          <a:p>
            <a:pPr>
              <a:buClr>
                <a:srgbClr val="990099"/>
              </a:buClr>
            </a:pPr>
            <a:endParaRPr lang="en-GB" altLang="en-US" b="1" dirty="0" smtClean="0"/>
          </a:p>
          <a:p>
            <a:pPr>
              <a:buClr>
                <a:srgbClr val="990099"/>
              </a:buClr>
            </a:pPr>
            <a:r>
              <a:rPr lang="en-GB" altLang="en-US" b="1" dirty="0" smtClean="0">
                <a:solidFill>
                  <a:srgbClr val="D026AF"/>
                </a:solidFill>
              </a:rPr>
              <a:t>Objective findings</a:t>
            </a:r>
            <a:endParaRPr lang="en-GB" altLang="en-US" dirty="0" smtClean="0">
              <a:solidFill>
                <a:srgbClr val="D026AF"/>
              </a:solidFill>
            </a:endParaRPr>
          </a:p>
          <a:p>
            <a:pPr marL="285750" indent="-28575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Positive </a:t>
            </a:r>
            <a:r>
              <a:rPr lang="en-GB" altLang="en-US" sz="1600" dirty="0"/>
              <a:t>Ober’s </a:t>
            </a:r>
            <a:r>
              <a:rPr lang="en-GB" altLang="en-US" sz="1600" dirty="0" smtClean="0"/>
              <a:t>test</a:t>
            </a:r>
          </a:p>
          <a:p>
            <a:pPr>
              <a:buClr>
                <a:srgbClr val="990099"/>
              </a:buClr>
            </a:pP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908720"/>
            <a:ext cx="5019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ITB: Assessment findings </a:t>
            </a:r>
          </a:p>
        </p:txBody>
      </p:sp>
    </p:spTree>
    <p:extLst>
      <p:ext uri="{BB962C8B-B14F-4D97-AF65-F5344CB8AC3E}">
        <p14:creationId xmlns:p14="http://schemas.microsoft.com/office/powerpoint/2010/main" val="3960434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628800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PRICE </a:t>
            </a:r>
            <a:r>
              <a:rPr lang="en-GB" altLang="en-US" dirty="0" smtClean="0"/>
              <a:t>to treat inflammation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Soft tissue therapy to ITB, vastus </a:t>
            </a:r>
            <a:r>
              <a:rPr lang="en-GB" altLang="en-US" dirty="0" err="1" smtClean="0"/>
              <a:t>lateralis</a:t>
            </a:r>
            <a:r>
              <a:rPr lang="en-GB" altLang="en-US" dirty="0" smtClean="0"/>
              <a:t>, TFL and gluteus maximus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Lengthen </a:t>
            </a:r>
            <a:r>
              <a:rPr lang="en-GB" altLang="en-US" dirty="0"/>
              <a:t>short muscles </a:t>
            </a:r>
            <a:r>
              <a:rPr lang="en-GB" altLang="en-US" dirty="0" smtClean="0"/>
              <a:t>- ITB/TFL/hip </a:t>
            </a:r>
            <a:r>
              <a:rPr lang="en-GB" altLang="en-US" dirty="0" smtClean="0"/>
              <a:t>adductors</a:t>
            </a:r>
            <a:endParaRPr lang="en-GB" alt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Strengthen </a:t>
            </a:r>
            <a:r>
              <a:rPr lang="en-GB" altLang="en-US" dirty="0"/>
              <a:t>inhibited muscles </a:t>
            </a:r>
            <a:r>
              <a:rPr lang="en-GB" altLang="en-US" dirty="0"/>
              <a:t>-</a:t>
            </a:r>
            <a:r>
              <a:rPr lang="en-GB" altLang="en-US" dirty="0" smtClean="0"/>
              <a:t> </a:t>
            </a:r>
            <a:r>
              <a:rPr lang="en-GB" altLang="en-US" dirty="0" smtClean="0"/>
              <a:t>hip </a:t>
            </a:r>
            <a:r>
              <a:rPr lang="en-GB" altLang="en-US" dirty="0" smtClean="0"/>
              <a:t>abductors</a:t>
            </a:r>
            <a:endParaRPr lang="en-GB" alt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Check </a:t>
            </a:r>
            <a:r>
              <a:rPr lang="en-GB" altLang="en-US" dirty="0"/>
              <a:t>client </a:t>
            </a:r>
            <a:r>
              <a:rPr lang="en-GB" altLang="en-US" dirty="0" smtClean="0"/>
              <a:t>ROM</a:t>
            </a:r>
            <a:r>
              <a:rPr lang="en-GB" altLang="en-US" dirty="0"/>
              <a:t>, strength and </a:t>
            </a:r>
            <a:r>
              <a:rPr lang="en-GB" altLang="en-US" dirty="0" smtClean="0"/>
              <a:t>proprioception enables them to maintain activities of daily living (ADL) </a:t>
            </a:r>
            <a:r>
              <a:rPr lang="en-GB" altLang="en-US" dirty="0"/>
              <a:t>without </a:t>
            </a:r>
            <a:r>
              <a:rPr lang="en-GB" altLang="en-US" dirty="0" smtClean="0"/>
              <a:t>developing compensatory </a:t>
            </a:r>
            <a:r>
              <a:rPr lang="en-GB" altLang="en-US" dirty="0" smtClean="0"/>
              <a:t>movements</a:t>
            </a:r>
            <a:endParaRPr lang="en-GB" alt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Check for any </a:t>
            </a:r>
            <a:r>
              <a:rPr lang="en-GB" altLang="en-US" dirty="0"/>
              <a:t>secondary </a:t>
            </a:r>
            <a:r>
              <a:rPr lang="en-GB" altLang="en-US" dirty="0" smtClean="0"/>
              <a:t>conditions</a:t>
            </a:r>
            <a:endParaRPr lang="en-GB" altLang="en-US" sz="2400" b="1" dirty="0" smtClean="0"/>
          </a:p>
          <a:p>
            <a:pPr>
              <a:buClr>
                <a:srgbClr val="990099"/>
              </a:buClr>
            </a:pPr>
            <a:endParaRPr lang="en-GB" altLang="en-US" sz="2400" dirty="0" smtClean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851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ITB treatment aims</a:t>
            </a:r>
          </a:p>
        </p:txBody>
      </p:sp>
    </p:spTree>
    <p:extLst>
      <p:ext uri="{BB962C8B-B14F-4D97-AF65-F5344CB8AC3E}">
        <p14:creationId xmlns:p14="http://schemas.microsoft.com/office/powerpoint/2010/main" val="31557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46" y="1628800"/>
            <a:ext cx="6024698" cy="4518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908720"/>
            <a:ext cx="4295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Anterior – front view </a:t>
            </a:r>
          </a:p>
        </p:txBody>
      </p:sp>
    </p:spTree>
    <p:extLst>
      <p:ext uri="{BB962C8B-B14F-4D97-AF65-F5344CB8AC3E}">
        <p14:creationId xmlns:p14="http://schemas.microsoft.com/office/powerpoint/2010/main" val="4172448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700808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Misalignment </a:t>
            </a:r>
            <a:r>
              <a:rPr lang="en-GB" altLang="en-US" sz="1600" dirty="0" smtClean="0"/>
              <a:t>and tracking </a:t>
            </a:r>
            <a:r>
              <a:rPr lang="en-GB" altLang="en-US" sz="1600" dirty="0"/>
              <a:t>of the </a:t>
            </a:r>
            <a:r>
              <a:rPr lang="en-GB" altLang="en-US" sz="1600" dirty="0" smtClean="0"/>
              <a:t>patella</a:t>
            </a:r>
            <a:endParaRPr lang="en-GB" alt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Inflammation</a:t>
            </a:r>
            <a:endParaRPr lang="en-GB" alt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Degeneration, </a:t>
            </a:r>
            <a:r>
              <a:rPr lang="en-GB" altLang="en-US" sz="1600" dirty="0"/>
              <a:t>e.g. chondromalacia </a:t>
            </a:r>
            <a:r>
              <a:rPr lang="en-GB" altLang="en-US" sz="1600" dirty="0" smtClean="0"/>
              <a:t>patellae</a:t>
            </a:r>
            <a:endParaRPr lang="en-GB" altLang="en-US" sz="1600" dirty="0"/>
          </a:p>
          <a:p>
            <a:pPr>
              <a:buClr>
                <a:srgbClr val="990099"/>
              </a:buClr>
            </a:pPr>
            <a:endParaRPr lang="en-GB" altLang="en-US" b="1" dirty="0" smtClean="0"/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Possible contributory factors/causes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Increased q-angle – more common in women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Quadriceps muscular imbalance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Reduced use of quadriceps muscles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/>
              <a:t>W</a:t>
            </a:r>
            <a:r>
              <a:rPr lang="en-GB" altLang="en-US" sz="1600" dirty="0" smtClean="0"/>
              <a:t>eak vastus </a:t>
            </a:r>
            <a:r>
              <a:rPr lang="en-GB" altLang="en-US" sz="1600" dirty="0" err="1" smtClean="0"/>
              <a:t>medialis</a:t>
            </a:r>
            <a:r>
              <a:rPr lang="en-GB" altLang="en-US" sz="1600" dirty="0" smtClean="0"/>
              <a:t> oblique (VMO)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/>
              <a:t>T</a:t>
            </a:r>
            <a:r>
              <a:rPr lang="en-GB" altLang="en-US" sz="1600" dirty="0" smtClean="0"/>
              <a:t>ight vastus </a:t>
            </a:r>
            <a:r>
              <a:rPr lang="en-GB" altLang="en-US" sz="1600" dirty="0" err="1" smtClean="0"/>
              <a:t>lateralis</a:t>
            </a:r>
            <a:r>
              <a:rPr lang="en-GB" altLang="en-US" sz="16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Past history </a:t>
            </a:r>
            <a:r>
              <a:rPr lang="en-GB" altLang="en-US" sz="1600" dirty="0"/>
              <a:t>of </a:t>
            </a:r>
            <a:r>
              <a:rPr lang="en-GB" altLang="en-US" sz="1600" dirty="0" smtClean="0"/>
              <a:t>participation in weight bearing activities involving knee flexion</a:t>
            </a:r>
            <a:endParaRPr lang="en-GB" alt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6810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Patellofemoral pain or dysfunction</a:t>
            </a:r>
          </a:p>
        </p:txBody>
      </p:sp>
    </p:spTree>
    <p:extLst>
      <p:ext uri="{BB962C8B-B14F-4D97-AF65-F5344CB8AC3E}">
        <p14:creationId xmlns:p14="http://schemas.microsoft.com/office/powerpoint/2010/main" val="22334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1150"/>
          <a:stretch/>
        </p:blipFill>
        <p:spPr>
          <a:xfrm>
            <a:off x="827584" y="1340768"/>
            <a:ext cx="7416824" cy="45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53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206733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Subjective</a:t>
            </a:r>
            <a:r>
              <a:rPr lang="en-GB" altLang="en-US" dirty="0" smtClean="0">
                <a:solidFill>
                  <a:srgbClr val="7030A0"/>
                </a:solidFill>
              </a:rPr>
              <a:t> </a:t>
            </a:r>
            <a:endParaRPr lang="en-GB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 smtClean="0"/>
              <a:t>Non-specific / vague location of pain anterior to the knee</a:t>
            </a:r>
          </a:p>
          <a:p>
            <a:pPr>
              <a:buClr>
                <a:srgbClr val="990099"/>
              </a:buClr>
            </a:pPr>
            <a:endParaRPr lang="en-GB" altLang="en-US" dirty="0" smtClean="0"/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Objective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Patella misalignment visible during functional testing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VMO atrophy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Genu </a:t>
            </a:r>
            <a:r>
              <a:rPr lang="en-GB" altLang="en-US" dirty="0" err="1" smtClean="0"/>
              <a:t>valgum</a:t>
            </a:r>
            <a:r>
              <a:rPr lang="en-GB" altLang="en-US" dirty="0" smtClean="0"/>
              <a:t> ‘knock knees’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Over pronation of the foot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Increased femoral internal rotation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Excessive </a:t>
            </a:r>
            <a:r>
              <a:rPr lang="en-GB" altLang="en-US" dirty="0" err="1" smtClean="0"/>
              <a:t>tighness</a:t>
            </a:r>
            <a:r>
              <a:rPr lang="en-GB" altLang="en-US" dirty="0" smtClean="0"/>
              <a:t> in lateral </a:t>
            </a:r>
            <a:r>
              <a:rPr lang="en-GB" altLang="en-US" dirty="0" smtClean="0"/>
              <a:t>structures</a:t>
            </a:r>
            <a:endParaRPr lang="en-GB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6810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Patellofemoral pain or dysfunction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553493"/>
            <a:ext cx="2367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</a:rPr>
              <a:t>Assessment findings:</a:t>
            </a:r>
          </a:p>
        </p:txBody>
      </p:sp>
    </p:spTree>
    <p:extLst>
      <p:ext uri="{BB962C8B-B14F-4D97-AF65-F5344CB8AC3E}">
        <p14:creationId xmlns:p14="http://schemas.microsoft.com/office/powerpoint/2010/main" val="39298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308305" cy="51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0398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630" y="1574497"/>
            <a:ext cx="804482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Treatment </a:t>
            </a:r>
            <a:r>
              <a:rPr lang="en-GB" altLang="en-US" dirty="0" smtClean="0">
                <a:solidFill>
                  <a:srgbClr val="D026AF"/>
                </a:solidFill>
              </a:rPr>
              <a:t>aims</a:t>
            </a:r>
            <a:endParaRPr lang="en-GB" altLang="en-US" dirty="0">
              <a:solidFill>
                <a:srgbClr val="D026AF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PRICE – to treat inflammation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Strengthen </a:t>
            </a:r>
            <a:r>
              <a:rPr lang="en-GB" altLang="en-US" sz="1600" dirty="0"/>
              <a:t>inhibited muscles </a:t>
            </a:r>
            <a:r>
              <a:rPr lang="en-GB" altLang="en-US" sz="1600" dirty="0" smtClean="0"/>
              <a:t>(VMO)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Soft tissue therapy to tight structures</a:t>
            </a:r>
            <a:endParaRPr lang="en-GB" altLang="en-US" sz="1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Lengthen tight or short </a:t>
            </a:r>
            <a:r>
              <a:rPr lang="en-GB" altLang="en-US" sz="1600" dirty="0"/>
              <a:t>muscles </a:t>
            </a:r>
            <a:r>
              <a:rPr lang="en-GB" altLang="en-US" sz="1600" dirty="0" smtClean="0"/>
              <a:t>(lateral structures)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Address over pronation if necessary</a:t>
            </a:r>
            <a:endParaRPr lang="en-GB" altLang="en-US" sz="16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Check </a:t>
            </a:r>
            <a:r>
              <a:rPr lang="en-GB" altLang="en-US" sz="1600" dirty="0"/>
              <a:t>client ROM, strength and proprioception enables them to maintain activities of daily living (ADL) without developing compensatory </a:t>
            </a:r>
            <a:r>
              <a:rPr lang="en-GB" altLang="en-US" sz="1600" dirty="0" smtClean="0"/>
              <a:t>movements</a:t>
            </a:r>
            <a:endParaRPr lang="en-GB" alt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Check </a:t>
            </a:r>
            <a:r>
              <a:rPr lang="en-GB" altLang="en-US" sz="1600" dirty="0"/>
              <a:t>for any secondary conditions</a:t>
            </a:r>
            <a:r>
              <a:rPr lang="en-GB" altLang="en-US" sz="1600" dirty="0" smtClean="0"/>
              <a:t> </a:t>
            </a:r>
          </a:p>
          <a:p>
            <a:pPr>
              <a:buClr>
                <a:srgbClr val="990099"/>
              </a:buClr>
            </a:pPr>
            <a:endParaRPr lang="en-GB" altLang="en-US" dirty="0"/>
          </a:p>
          <a:p>
            <a:pPr>
              <a:buClr>
                <a:srgbClr val="990099"/>
              </a:buClr>
            </a:pPr>
            <a:r>
              <a:rPr lang="en-GB" altLang="en-US" sz="1600" dirty="0" smtClean="0">
                <a:solidFill>
                  <a:srgbClr val="D026AF"/>
                </a:solidFill>
              </a:rPr>
              <a:t>Signpost to </a:t>
            </a:r>
            <a:r>
              <a:rPr lang="en-GB" altLang="en-US" sz="1600" dirty="0">
                <a:solidFill>
                  <a:srgbClr val="D026AF"/>
                </a:solidFill>
              </a:rPr>
              <a:t>GP if treatment (massage or exercises) </a:t>
            </a:r>
            <a:r>
              <a:rPr lang="en-GB" altLang="en-US" sz="1600" dirty="0" smtClean="0">
                <a:solidFill>
                  <a:srgbClr val="D026AF"/>
                </a:solidFill>
              </a:rPr>
              <a:t>cause inflammation </a:t>
            </a:r>
            <a:endParaRPr lang="en-GB" altLang="en-US" sz="1600" b="1" dirty="0">
              <a:solidFill>
                <a:srgbClr val="D026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6810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Patellofemoral pain or dysfunction</a:t>
            </a:r>
          </a:p>
        </p:txBody>
      </p:sp>
    </p:spTree>
    <p:extLst>
      <p:ext uri="{BB962C8B-B14F-4D97-AF65-F5344CB8AC3E}">
        <p14:creationId xmlns:p14="http://schemas.microsoft.com/office/powerpoint/2010/main" val="410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708" y="1700808"/>
            <a:ext cx="80347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Sometimes </a:t>
            </a:r>
            <a:r>
              <a:rPr lang="en-GB" altLang="en-US" dirty="0" smtClean="0">
                <a:solidFill>
                  <a:srgbClr val="D026AF"/>
                </a:solidFill>
              </a:rPr>
              <a:t>known as jumper’s knee or patella tendinosis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Excessive </a:t>
            </a:r>
            <a:r>
              <a:rPr lang="en-GB" altLang="en-US" sz="1600" dirty="0"/>
              <a:t>loading through </a:t>
            </a:r>
            <a:r>
              <a:rPr lang="en-GB" altLang="en-US" sz="1600" dirty="0" smtClean="0"/>
              <a:t>tendon</a:t>
            </a:r>
            <a:endParaRPr lang="en-GB" altLang="en-US" sz="16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/>
              <a:t>Pain </a:t>
            </a:r>
            <a:r>
              <a:rPr lang="en-GB" altLang="en-US" sz="1600" dirty="0" smtClean="0"/>
              <a:t>often associated with the phase of tendinopathy</a:t>
            </a:r>
            <a:endParaRPr lang="en-GB" altLang="en-US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Inflammation </a:t>
            </a:r>
            <a:r>
              <a:rPr lang="en-GB" altLang="en-US" sz="1600" dirty="0"/>
              <a:t>of </a:t>
            </a:r>
            <a:r>
              <a:rPr lang="en-GB" altLang="en-US" sz="1600" dirty="0" smtClean="0"/>
              <a:t>patella tendon (tendinitis: uncommon in most tendinopathies) </a:t>
            </a:r>
            <a:endParaRPr lang="en-GB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Disorganisation of collagen and thickening </a:t>
            </a:r>
            <a:r>
              <a:rPr lang="en-GB" altLang="en-US" sz="1600" dirty="0"/>
              <a:t>of </a:t>
            </a:r>
            <a:r>
              <a:rPr lang="en-GB" altLang="en-US" sz="1600" dirty="0" smtClean="0"/>
              <a:t>patella </a:t>
            </a:r>
            <a:r>
              <a:rPr lang="en-GB" altLang="en-US" sz="1600" dirty="0" smtClean="0"/>
              <a:t>tendon</a:t>
            </a:r>
            <a:endParaRPr lang="en-GB" altLang="en-US" sz="1600" b="1" dirty="0"/>
          </a:p>
          <a:p>
            <a:pPr>
              <a:buClr>
                <a:srgbClr val="990099"/>
              </a:buClr>
            </a:pPr>
            <a:endParaRPr lang="en-GB" altLang="en-US" b="1" dirty="0">
              <a:solidFill>
                <a:srgbClr val="D026AF"/>
              </a:solidFill>
            </a:endParaRPr>
          </a:p>
          <a:p>
            <a:pPr>
              <a:buClr>
                <a:srgbClr val="990099"/>
              </a:buClr>
            </a:pPr>
            <a:r>
              <a:rPr lang="en-GB" altLang="en-US" dirty="0">
                <a:solidFill>
                  <a:srgbClr val="D026AF"/>
                </a:solidFill>
              </a:rPr>
              <a:t>Treatment aims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/>
              <a:t>Minimise any activities (e.g. explosive movements) which aggravate </a:t>
            </a:r>
            <a:r>
              <a:rPr lang="en-GB" altLang="en-US" sz="1600" dirty="0" smtClean="0"/>
              <a:t>condition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Cryotherapy </a:t>
            </a:r>
            <a:r>
              <a:rPr lang="en-GB" altLang="en-US" sz="1600" dirty="0"/>
              <a:t>to reduce swelling and </a:t>
            </a:r>
            <a:r>
              <a:rPr lang="en-GB" altLang="en-US" sz="1600" dirty="0" smtClean="0"/>
              <a:t>pain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Progressive rehabilitation (eccentric loading?)</a:t>
            </a:r>
            <a:endParaRPr lang="en-GB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/>
              <a:t>Lengthen rectus </a:t>
            </a:r>
            <a:r>
              <a:rPr lang="en-GB" altLang="en-US" sz="1600" dirty="0" err="1"/>
              <a:t>femoris</a:t>
            </a:r>
            <a:r>
              <a:rPr lang="en-GB" altLang="en-US" sz="1600" dirty="0"/>
              <a:t> to reduce tension on patella </a:t>
            </a:r>
            <a:r>
              <a:rPr lang="en-GB" altLang="en-US" sz="1600" dirty="0" smtClean="0"/>
              <a:t>tendon</a:t>
            </a:r>
            <a:endParaRPr lang="en-GB" alt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4279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Patella tendinopathy </a:t>
            </a:r>
          </a:p>
        </p:txBody>
      </p:sp>
    </p:spTree>
    <p:extLst>
      <p:ext uri="{BB962C8B-B14F-4D97-AF65-F5344CB8AC3E}">
        <p14:creationId xmlns:p14="http://schemas.microsoft.com/office/powerpoint/2010/main" val="1521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244408" cy="47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666" y="1540256"/>
            <a:ext cx="7973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Sometimes </a:t>
            </a:r>
            <a:r>
              <a:rPr lang="en-GB" altLang="en-US" dirty="0" smtClean="0">
                <a:solidFill>
                  <a:srgbClr val="D026AF"/>
                </a:solidFill>
              </a:rPr>
              <a:t>known as housemaid’s </a:t>
            </a:r>
            <a:r>
              <a:rPr lang="en-GB" altLang="en-US" dirty="0" smtClean="0">
                <a:solidFill>
                  <a:srgbClr val="D026AF"/>
                </a:solidFill>
              </a:rPr>
              <a:t>knee</a:t>
            </a:r>
            <a:endParaRPr lang="en-GB" altLang="en-US" dirty="0">
              <a:solidFill>
                <a:srgbClr val="D026AF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Swelling</a:t>
            </a:r>
            <a:endParaRPr lang="en-GB" alt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/>
              <a:t>Pain and tenderness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Reduced range </a:t>
            </a:r>
            <a:r>
              <a:rPr lang="en-GB" altLang="en-US" sz="1600" dirty="0"/>
              <a:t>of movement</a:t>
            </a:r>
          </a:p>
          <a:p>
            <a:pPr>
              <a:buClr>
                <a:srgbClr val="990099"/>
              </a:buClr>
            </a:pPr>
            <a:endParaRPr lang="en-GB" altLang="en-US" dirty="0" smtClean="0">
              <a:solidFill>
                <a:srgbClr val="7030A0"/>
              </a:solidFill>
            </a:endParaRPr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Contributory factors and causes</a:t>
            </a:r>
            <a:endParaRPr lang="en-GB" altLang="en-US" dirty="0">
              <a:solidFill>
                <a:srgbClr val="D026AF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Increased </a:t>
            </a:r>
            <a:r>
              <a:rPr lang="en-GB" altLang="en-US" sz="1600" dirty="0"/>
              <a:t>friction due to </a:t>
            </a:r>
            <a:r>
              <a:rPr lang="en-GB" altLang="en-US" sz="1600" dirty="0" smtClean="0"/>
              <a:t>changes in movement pattern or sustained movement pattern (e.g. kneeling</a:t>
            </a:r>
            <a:r>
              <a:rPr lang="en-GB" altLang="en-US" sz="1600" dirty="0" smtClean="0"/>
              <a:t>)</a:t>
            </a:r>
            <a:endParaRPr lang="en-GB" alt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Overuse</a:t>
            </a:r>
            <a:endParaRPr lang="en-GB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High impact</a:t>
            </a:r>
            <a:endParaRPr lang="en-GB" altLang="en-US" sz="1600" dirty="0"/>
          </a:p>
          <a:p>
            <a:pPr>
              <a:buClr>
                <a:srgbClr val="990099"/>
              </a:buClr>
            </a:pPr>
            <a:endParaRPr lang="en-GB" altLang="en-US" dirty="0">
              <a:solidFill>
                <a:srgbClr val="D026AF"/>
              </a:solidFill>
            </a:endParaRPr>
          </a:p>
          <a:p>
            <a:pPr>
              <a:buClr>
                <a:srgbClr val="990099"/>
              </a:buClr>
            </a:pPr>
            <a:r>
              <a:rPr lang="en-GB" altLang="en-US" dirty="0">
                <a:solidFill>
                  <a:srgbClr val="D026AF"/>
                </a:solidFill>
              </a:rPr>
              <a:t>Treatment aims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/>
              <a:t>Minimise </a:t>
            </a:r>
            <a:r>
              <a:rPr lang="en-GB" altLang="en-US" sz="1600" dirty="0" smtClean="0"/>
              <a:t>activities </a:t>
            </a:r>
            <a:r>
              <a:rPr lang="en-GB" altLang="en-US" sz="1600" dirty="0"/>
              <a:t>(e.g. explosive movements) which aggravate </a:t>
            </a:r>
            <a:r>
              <a:rPr lang="en-GB" altLang="en-US" sz="1600" dirty="0" smtClean="0"/>
              <a:t>condition</a:t>
            </a:r>
            <a:endParaRPr lang="en-GB" alt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/>
              <a:t>Cryotherapy to reduce swelling and </a:t>
            </a:r>
            <a:r>
              <a:rPr lang="en-GB" altLang="en-US" sz="1600" dirty="0" smtClean="0"/>
              <a:t>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Assess </a:t>
            </a:r>
            <a:r>
              <a:rPr lang="en-GB" altLang="en-US" sz="1600" dirty="0"/>
              <a:t>musculature to identify tension or excessive friction </a:t>
            </a:r>
            <a:r>
              <a:rPr lang="en-GB" altLang="en-US" sz="1600" dirty="0" smtClean="0"/>
              <a:t>placed </a:t>
            </a:r>
            <a:r>
              <a:rPr lang="en-GB" altLang="en-US" sz="1600" dirty="0"/>
              <a:t>on </a:t>
            </a:r>
            <a:r>
              <a:rPr lang="en-GB" altLang="en-US" sz="1600" dirty="0" smtClean="0"/>
              <a:t>bursa</a:t>
            </a:r>
            <a:endParaRPr lang="en-GB" alt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1605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Bursitis</a:t>
            </a:r>
          </a:p>
        </p:txBody>
      </p:sp>
    </p:spTree>
    <p:extLst>
      <p:ext uri="{BB962C8B-B14F-4D97-AF65-F5344CB8AC3E}">
        <p14:creationId xmlns:p14="http://schemas.microsoft.com/office/powerpoint/2010/main" val="5653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956376" cy="46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653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626185"/>
            <a:ext cx="69847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Medial </a:t>
            </a:r>
            <a:r>
              <a:rPr lang="en-GB" altLang="en-US" dirty="0">
                <a:solidFill>
                  <a:srgbClr val="D026AF"/>
                </a:solidFill>
              </a:rPr>
              <a:t>or lateral collateral </a:t>
            </a:r>
            <a:r>
              <a:rPr lang="en-GB" altLang="en-US" dirty="0" smtClean="0">
                <a:solidFill>
                  <a:srgbClr val="D026AF"/>
                </a:solidFill>
              </a:rPr>
              <a:t>sprain</a:t>
            </a:r>
            <a:endParaRPr lang="en-GB" alt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Excessive </a:t>
            </a:r>
            <a:r>
              <a:rPr lang="en-GB" altLang="en-US" sz="1600" dirty="0"/>
              <a:t>valgus </a:t>
            </a:r>
            <a:r>
              <a:rPr lang="en-GB" altLang="en-US" sz="1600" dirty="0" smtClean="0"/>
              <a:t>force will damage medial collateral </a:t>
            </a:r>
            <a:r>
              <a:rPr lang="en-GB" altLang="en-US" sz="1600" dirty="0" smtClean="0"/>
              <a:t>ligament</a:t>
            </a:r>
            <a:endParaRPr lang="en-GB" alt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Excessive </a:t>
            </a:r>
            <a:r>
              <a:rPr lang="en-GB" altLang="en-US" sz="1600" dirty="0" err="1" smtClean="0"/>
              <a:t>varus</a:t>
            </a:r>
            <a:r>
              <a:rPr lang="en-GB" altLang="en-US" sz="1600" dirty="0" smtClean="0"/>
              <a:t> force will damage </a:t>
            </a:r>
            <a:r>
              <a:rPr lang="en-GB" altLang="en-US" sz="1600" dirty="0"/>
              <a:t>lateral collateral </a:t>
            </a:r>
            <a:r>
              <a:rPr lang="en-GB" altLang="en-US" sz="1600" dirty="0" smtClean="0"/>
              <a:t>ligament</a:t>
            </a:r>
            <a:endParaRPr lang="en-GB" alt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36997"/>
            <a:ext cx="4896544" cy="3428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522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Ligament injuries (sprains)</a:t>
            </a:r>
          </a:p>
        </p:txBody>
      </p:sp>
    </p:spTree>
    <p:extLst>
      <p:ext uri="{BB962C8B-B14F-4D97-AF65-F5344CB8AC3E}">
        <p14:creationId xmlns:p14="http://schemas.microsoft.com/office/powerpoint/2010/main" val="24808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628800"/>
            <a:ext cx="7920880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/>
              <a:t>Consists of two synovial joints:</a:t>
            </a:r>
          </a:p>
          <a:p>
            <a:pPr>
              <a:buClr>
                <a:srgbClr val="990099"/>
              </a:buClr>
            </a:pPr>
            <a:endParaRPr lang="en-GB" altLang="en-US" dirty="0">
              <a:solidFill>
                <a:srgbClr val="D026AF"/>
              </a:solidFill>
            </a:endParaRPr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A synovial hinge joint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The </a:t>
            </a:r>
            <a:r>
              <a:rPr lang="en-GB" altLang="en-US" sz="1600" dirty="0"/>
              <a:t>tibiofemoral </a:t>
            </a:r>
            <a:r>
              <a:rPr lang="en-GB" altLang="en-US" sz="1600" dirty="0" smtClean="0"/>
              <a:t>joint – the articulation of the </a:t>
            </a:r>
            <a:r>
              <a:rPr lang="en-GB" altLang="en-US" sz="1600" dirty="0" err="1" smtClean="0"/>
              <a:t>tibial</a:t>
            </a:r>
            <a:r>
              <a:rPr lang="en-GB" altLang="en-US" sz="1600" dirty="0" smtClean="0"/>
              <a:t> condyles with the femoral </a:t>
            </a:r>
            <a:r>
              <a:rPr lang="en-GB" altLang="en-US" sz="1600" dirty="0"/>
              <a:t>condyles </a:t>
            </a:r>
            <a:endParaRPr lang="en-GB" alt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cs typeface="Arial" pitchFamily="34" charset="0"/>
              </a:rPr>
              <a:t>Uniaxial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>
                <a:cs typeface="Arial" pitchFamily="34" charset="0"/>
              </a:rPr>
              <a:t>Move in one plane </a:t>
            </a:r>
            <a:endParaRPr lang="en-GB" altLang="en-US" sz="1600" dirty="0" smtClean="0"/>
          </a:p>
          <a:p>
            <a:pPr>
              <a:buClr>
                <a:srgbClr val="990099"/>
              </a:buClr>
            </a:pPr>
            <a:endParaRPr lang="en-GB" altLang="en-US" dirty="0" smtClean="0">
              <a:solidFill>
                <a:srgbClr val="7030A0"/>
              </a:solidFill>
            </a:endParaRPr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A synovial gliding joint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The </a:t>
            </a:r>
            <a:r>
              <a:rPr lang="en-GB" altLang="en-US" sz="1600" dirty="0"/>
              <a:t>patellofemoral </a:t>
            </a:r>
            <a:r>
              <a:rPr lang="en-GB" altLang="en-US" sz="1600" dirty="0" smtClean="0"/>
              <a:t>joint – the articulation </a:t>
            </a:r>
            <a:r>
              <a:rPr lang="en-GB" altLang="en-US" sz="1600" dirty="0"/>
              <a:t>of the patella </a:t>
            </a:r>
            <a:r>
              <a:rPr lang="en-GB" altLang="en-US" sz="1600" dirty="0" smtClean="0"/>
              <a:t>with the </a:t>
            </a:r>
            <a:r>
              <a:rPr lang="en-GB" altLang="en-US" sz="1600" dirty="0"/>
              <a:t>femoral </a:t>
            </a:r>
            <a:r>
              <a:rPr lang="en-GB" altLang="en-US" sz="1600" dirty="0" smtClean="0"/>
              <a:t>groove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Allow movement back and forth and side to side over another </a:t>
            </a:r>
            <a:r>
              <a:rPr lang="en-GB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surface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not move around a point of axis </a:t>
            </a:r>
            <a:r>
              <a:rPr lang="en-GB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– non-axial</a:t>
            </a:r>
            <a:endParaRPr lang="en-GB" sz="1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908720"/>
            <a:ext cx="5240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Structure of the knee joint</a:t>
            </a:r>
          </a:p>
        </p:txBody>
      </p:sp>
    </p:spTree>
    <p:extLst>
      <p:ext uri="{BB962C8B-B14F-4D97-AF65-F5344CB8AC3E}">
        <p14:creationId xmlns:p14="http://schemas.microsoft.com/office/powerpoint/2010/main" val="9806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700808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/>
              <a:t>Medial </a:t>
            </a:r>
            <a:r>
              <a:rPr lang="en-GB" altLang="en-US" dirty="0"/>
              <a:t>or lateral collateral sprain</a:t>
            </a:r>
          </a:p>
          <a:p>
            <a:pPr>
              <a:buClr>
                <a:srgbClr val="990099"/>
              </a:buClr>
            </a:pPr>
            <a:endParaRPr lang="en-GB" altLang="en-US" dirty="0" smtClean="0">
              <a:solidFill>
                <a:srgbClr val="7030A0"/>
              </a:solidFill>
            </a:endParaRPr>
          </a:p>
          <a:p>
            <a:pPr>
              <a:buClr>
                <a:srgbClr val="990099"/>
              </a:buClr>
            </a:pPr>
            <a:endParaRPr lang="en-GB" altLang="en-US" dirty="0" smtClean="0">
              <a:solidFill>
                <a:srgbClr val="7030A0"/>
              </a:solidFill>
            </a:endParaRPr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Assessment </a:t>
            </a:r>
            <a:r>
              <a:rPr lang="en-GB" altLang="en-US" dirty="0">
                <a:solidFill>
                  <a:srgbClr val="D026AF"/>
                </a:solidFill>
              </a:rPr>
              <a:t>findings: </a:t>
            </a:r>
            <a:endParaRPr lang="en-GB" alt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Pain </a:t>
            </a:r>
            <a:r>
              <a:rPr lang="en-GB" altLang="en-US" sz="1600" dirty="0"/>
              <a:t>affecting medial or lateral joint </a:t>
            </a:r>
            <a:r>
              <a:rPr lang="en-GB" altLang="en-US" sz="1600" dirty="0" smtClean="0"/>
              <a:t>line</a:t>
            </a:r>
            <a:endParaRPr lang="en-GB" altLang="en-US" sz="16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Heat </a:t>
            </a:r>
            <a:r>
              <a:rPr lang="en-GB" altLang="en-US" sz="1600" dirty="0"/>
              <a:t>(without swelling</a:t>
            </a:r>
            <a:r>
              <a:rPr lang="en-GB" altLang="en-US" sz="1600" dirty="0" smtClean="0"/>
              <a:t>)</a:t>
            </a:r>
            <a:endParaRPr lang="en-GB" altLang="en-US" sz="16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Instability</a:t>
            </a:r>
            <a:endParaRPr lang="en-GB" altLang="en-US" sz="16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Positive </a:t>
            </a:r>
            <a:r>
              <a:rPr lang="en-GB" altLang="en-US" sz="1600" dirty="0"/>
              <a:t>special </a:t>
            </a:r>
            <a:r>
              <a:rPr lang="en-GB" altLang="en-US" sz="1600" dirty="0" smtClean="0"/>
              <a:t>test</a:t>
            </a:r>
            <a:endParaRPr lang="en-GB" alt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522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Ligament injuries (sprains)</a:t>
            </a:r>
          </a:p>
        </p:txBody>
      </p:sp>
    </p:spTree>
    <p:extLst>
      <p:ext uri="{BB962C8B-B14F-4D97-AF65-F5344CB8AC3E}">
        <p14:creationId xmlns:p14="http://schemas.microsoft.com/office/powerpoint/2010/main" val="17468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/>
          <a:stretch/>
        </p:blipFill>
        <p:spPr>
          <a:xfrm>
            <a:off x="1187624" y="1052736"/>
            <a:ext cx="6302260" cy="48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62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3462" y="1628800"/>
            <a:ext cx="738031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sz="2000" dirty="0" smtClean="0">
                <a:solidFill>
                  <a:schemeClr val="bg2">
                    <a:lumMod val="50000"/>
                  </a:schemeClr>
                </a:solidFill>
              </a:rPr>
              <a:t>Anterior </a:t>
            </a:r>
            <a:r>
              <a:rPr lang="en-GB" altLang="en-US" sz="2000" dirty="0">
                <a:solidFill>
                  <a:schemeClr val="bg2">
                    <a:lumMod val="50000"/>
                  </a:schemeClr>
                </a:solidFill>
              </a:rPr>
              <a:t>or posterior cruciate ligament sprain</a:t>
            </a:r>
          </a:p>
          <a:p>
            <a:pPr marL="0" lvl="2">
              <a:buClr>
                <a:srgbClr val="990099"/>
              </a:buClr>
            </a:pPr>
            <a:endParaRPr lang="en-GB" altLang="en-US" dirty="0" smtClean="0"/>
          </a:p>
          <a:p>
            <a:pPr marL="0" lvl="2"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Causal factors: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dirty="0" smtClean="0"/>
              <a:t>Anterior sprain (ACL) – </a:t>
            </a:r>
            <a:r>
              <a:rPr lang="en-GB" altLang="en-US" sz="1600" dirty="0" smtClean="0"/>
              <a:t>rapid or excessive knee rotation and valgus displacement of the knee, rapid </a:t>
            </a:r>
            <a:r>
              <a:rPr lang="en-GB" altLang="en-US" sz="1600" dirty="0" smtClean="0"/>
              <a:t>deceleration</a:t>
            </a:r>
            <a:endParaRPr lang="en-GB" altLang="en-US" sz="1600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altLang="en-US" sz="1600" b="1" dirty="0" smtClean="0"/>
              <a:t>Posterior sprain (PCL) – </a:t>
            </a:r>
            <a:r>
              <a:rPr lang="en-GB" altLang="en-US" sz="1600" dirty="0"/>
              <a:t>impact to the front of the knee when the leg is extended or </a:t>
            </a:r>
            <a:r>
              <a:rPr lang="en-GB" altLang="en-US" sz="1600" dirty="0" smtClean="0"/>
              <a:t>hyperextended or dynamic rotational </a:t>
            </a:r>
            <a:r>
              <a:rPr lang="en-GB" altLang="en-US" sz="1600" dirty="0"/>
              <a:t>forces at </a:t>
            </a:r>
            <a:r>
              <a:rPr lang="en-GB" altLang="en-US" sz="1600" dirty="0" smtClean="0"/>
              <a:t>knee</a:t>
            </a:r>
            <a:endParaRPr lang="en-GB" altLang="en-US" sz="1600" dirty="0" smtClean="0"/>
          </a:p>
          <a:p>
            <a:pPr marL="0" lvl="2">
              <a:buClr>
                <a:srgbClr val="990099"/>
              </a:buClr>
            </a:pPr>
            <a:endParaRPr lang="en-GB" altLang="en-US" dirty="0">
              <a:solidFill>
                <a:srgbClr val="7030A0"/>
              </a:solidFill>
            </a:endParaRPr>
          </a:p>
          <a:p>
            <a:pPr marL="0" lvl="2"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Assessment: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/>
              <a:t>Pain deep in the </a:t>
            </a:r>
            <a:r>
              <a:rPr lang="en-GB" altLang="en-US" sz="1600" dirty="0" smtClean="0"/>
              <a:t>joint</a:t>
            </a:r>
            <a:endParaRPr lang="en-GB" alt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Heat 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Rapid</a:t>
            </a:r>
            <a:r>
              <a:rPr lang="en-GB" altLang="en-US" sz="1600" dirty="0"/>
              <a:t>, severe swelling of the </a:t>
            </a:r>
            <a:r>
              <a:rPr lang="en-GB" altLang="en-US" sz="1600" dirty="0" smtClean="0"/>
              <a:t>joint</a:t>
            </a:r>
            <a:endParaRPr lang="en-GB" altLang="en-US" sz="1600" dirty="0"/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/>
              <a:t>Joint laxity (initially</a:t>
            </a:r>
            <a:r>
              <a:rPr lang="en-GB" altLang="en-US" sz="1600" dirty="0" smtClean="0"/>
              <a:t>)</a:t>
            </a:r>
            <a:endParaRPr lang="en-GB" altLang="en-US" sz="16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Reduced range of </a:t>
            </a:r>
            <a:r>
              <a:rPr lang="en-GB" altLang="en-US" sz="1600" dirty="0" smtClean="0"/>
              <a:t>motion</a:t>
            </a:r>
            <a:endParaRPr lang="en-GB" alt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522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Ligament injuries (sprains)</a:t>
            </a:r>
          </a:p>
        </p:txBody>
      </p:sp>
    </p:spTree>
    <p:extLst>
      <p:ext uri="{BB962C8B-B14F-4D97-AF65-F5344CB8AC3E}">
        <p14:creationId xmlns:p14="http://schemas.microsoft.com/office/powerpoint/2010/main" val="32930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740352" cy="46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85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4932" y="1628800"/>
            <a:ext cx="78975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Treatment:</a:t>
            </a:r>
            <a:endParaRPr lang="en-GB" altLang="en-US" dirty="0" smtClean="0">
              <a:solidFill>
                <a:srgbClr val="D026AF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Cryotherapy - reduce </a:t>
            </a:r>
            <a:r>
              <a:rPr lang="en-GB" altLang="en-US" sz="1600" dirty="0"/>
              <a:t>swelling and </a:t>
            </a:r>
            <a:r>
              <a:rPr lang="en-GB" altLang="en-US" sz="1600" dirty="0" smtClean="0"/>
              <a:t>pain</a:t>
            </a:r>
            <a:endParaRPr lang="en-GB" altLang="en-US" sz="16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Check mechanism of injury and reduce causal factors, e.g. repetitive </a:t>
            </a:r>
            <a:r>
              <a:rPr lang="en-GB" altLang="en-US" sz="1600" dirty="0" smtClean="0"/>
              <a:t>movements</a:t>
            </a:r>
            <a:endParaRPr lang="en-GB" altLang="en-US" sz="1600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Mobilise after acute phase to </a:t>
            </a:r>
            <a:r>
              <a:rPr lang="en-GB" altLang="en-US" sz="1600" dirty="0"/>
              <a:t>reduce the risk of </a:t>
            </a:r>
            <a:r>
              <a:rPr lang="en-GB" altLang="en-US" sz="1600" dirty="0" smtClean="0"/>
              <a:t>adhesions and prevent against protective spasms </a:t>
            </a:r>
            <a:r>
              <a:rPr lang="en-GB" altLang="en-US" sz="1600" dirty="0"/>
              <a:t>becoming a permanent adaptive change </a:t>
            </a:r>
            <a:r>
              <a:rPr lang="en-GB" altLang="en-US" sz="1600" dirty="0" smtClean="0"/>
              <a:t>affecting muscle </a:t>
            </a:r>
            <a:r>
              <a:rPr lang="en-GB" altLang="en-US" sz="1600" dirty="0" smtClean="0"/>
              <a:t>length</a:t>
            </a:r>
            <a:endParaRPr lang="en-GB" altLang="en-US" sz="16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Improve stability by strengthening </a:t>
            </a:r>
            <a:r>
              <a:rPr lang="en-GB" altLang="en-US" sz="1600" dirty="0"/>
              <a:t>supporting </a:t>
            </a:r>
            <a:r>
              <a:rPr lang="en-GB" altLang="en-US" sz="1600" dirty="0" smtClean="0"/>
              <a:t>musculature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altLang="en-US" sz="1600" dirty="0" smtClean="0"/>
              <a:t>Specific </a:t>
            </a:r>
            <a:r>
              <a:rPr lang="en-GB" altLang="en-US" sz="1600" dirty="0" smtClean="0"/>
              <a:t>exercise therapy and gradual return to sport</a:t>
            </a:r>
          </a:p>
          <a:p>
            <a:pPr>
              <a:buClr>
                <a:srgbClr val="990099"/>
              </a:buClr>
            </a:pPr>
            <a:endParaRPr lang="en-GB" altLang="en-US" dirty="0" smtClean="0"/>
          </a:p>
          <a:p>
            <a:pPr>
              <a:buClr>
                <a:srgbClr val="990099"/>
              </a:buClr>
            </a:pPr>
            <a:r>
              <a:rPr lang="en-GB" altLang="en-US" dirty="0" smtClean="0">
                <a:solidFill>
                  <a:srgbClr val="D026AF"/>
                </a:solidFill>
              </a:rPr>
              <a:t>Signpost to GP if </a:t>
            </a:r>
            <a:r>
              <a:rPr lang="en-GB" altLang="en-US" dirty="0">
                <a:solidFill>
                  <a:srgbClr val="D026AF"/>
                </a:solidFill>
              </a:rPr>
              <a:t>severe pain or excessive </a:t>
            </a:r>
            <a:r>
              <a:rPr lang="en-GB" altLang="en-US" dirty="0" smtClean="0">
                <a:solidFill>
                  <a:srgbClr val="D026AF"/>
                </a:solidFill>
              </a:rPr>
              <a:t>instability</a:t>
            </a:r>
            <a:endParaRPr lang="en-GB" sz="3600" b="1" dirty="0" smtClean="0">
              <a:solidFill>
                <a:srgbClr val="D026AF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5226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Ligament injuries (sprains)</a:t>
            </a:r>
          </a:p>
        </p:txBody>
      </p:sp>
    </p:spTree>
    <p:extLst>
      <p:ext uri="{BB962C8B-B14F-4D97-AF65-F5344CB8AC3E}">
        <p14:creationId xmlns:p14="http://schemas.microsoft.com/office/powerpoint/2010/main" val="9119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126876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cs typeface="Arial" pitchFamily="34" charset="0"/>
              </a:rPr>
              <a:t>Other knee conditions/injuries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652120" cy="3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191132" cy="463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3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340899" cy="47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49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889123" cy="44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97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52292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725582"/>
            <a:ext cx="6654124" cy="4070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8264" y="1619508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Femoral condyles </a:t>
            </a:r>
            <a:endParaRPr lang="en-GB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20072" y="2039569"/>
            <a:ext cx="2060308" cy="1308131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51920" y="1988840"/>
            <a:ext cx="3312368" cy="1358860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5795972"/>
            <a:ext cx="268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Tibial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condyles </a:t>
            </a:r>
            <a:endParaRPr lang="en-GB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35696" y="4571836"/>
            <a:ext cx="1872208" cy="1408802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07704" y="4499828"/>
            <a:ext cx="3456384" cy="1665476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1560" y="908720"/>
            <a:ext cx="5240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Structure of the knee joint</a:t>
            </a:r>
          </a:p>
        </p:txBody>
      </p:sp>
    </p:spTree>
    <p:extLst>
      <p:ext uri="{BB962C8B-B14F-4D97-AF65-F5344CB8AC3E}">
        <p14:creationId xmlns:p14="http://schemas.microsoft.com/office/powerpoint/2010/main" val="32705036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b="6070"/>
          <a:stretch/>
        </p:blipFill>
        <p:spPr>
          <a:xfrm>
            <a:off x="1043608" y="980728"/>
            <a:ext cx="746388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75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6667" y="1844824"/>
            <a:ext cx="7416824" cy="3600986"/>
          </a:xfrm>
          <a:prstGeom prst="rect">
            <a:avLst/>
          </a:prstGeom>
          <a:solidFill>
            <a:srgbClr val="FFE1FF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</a:rPr>
              <a:t>Identify </a:t>
            </a:r>
            <a:r>
              <a:rPr lang="en-GB" altLang="en-US" sz="1600" dirty="0">
                <a:ea typeface="ＭＳ Ｐゴシック" panose="020B0600070205080204" pitchFamily="34" charset="-128"/>
              </a:rPr>
              <a:t>bony structures associated with the major </a:t>
            </a:r>
            <a:r>
              <a:rPr lang="en-GB" altLang="en-US" sz="1600" dirty="0" smtClean="0">
                <a:ea typeface="ＭＳ Ｐゴシック" panose="020B0600070205080204" pitchFamily="34" charset="-128"/>
              </a:rPr>
              <a:t>joints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</a:rPr>
              <a:t>Explain </a:t>
            </a:r>
            <a:r>
              <a:rPr lang="en-GB" altLang="en-US" sz="1600" dirty="0">
                <a:ea typeface="ＭＳ Ｐゴシック" panose="020B0600070205080204" pitchFamily="34" charset="-128"/>
              </a:rPr>
              <a:t>the functions of bony structures associated with the major </a:t>
            </a:r>
            <a:r>
              <a:rPr lang="en-GB" altLang="en-US" sz="1600" dirty="0" smtClean="0">
                <a:ea typeface="ＭＳ Ｐゴシック" panose="020B0600070205080204" pitchFamily="34" charset="-128"/>
              </a:rPr>
              <a:t>joints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</a:rPr>
              <a:t>Identify </a:t>
            </a:r>
            <a:r>
              <a:rPr lang="en-GB" altLang="en-US" sz="1600" dirty="0">
                <a:ea typeface="ＭＳ Ｐゴシック" panose="020B0600070205080204" pitchFamily="34" charset="-128"/>
              </a:rPr>
              <a:t>soft tissue structures located at the major </a:t>
            </a:r>
            <a:r>
              <a:rPr lang="en-GB" altLang="en-US" sz="1600" dirty="0" smtClean="0">
                <a:ea typeface="ＭＳ Ｐゴシック" panose="020B0600070205080204" pitchFamily="34" charset="-128"/>
              </a:rPr>
              <a:t>joints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</a:rPr>
              <a:t>Explain </a:t>
            </a:r>
            <a:r>
              <a:rPr lang="en-GB" altLang="en-US" sz="1600" dirty="0">
                <a:ea typeface="ＭＳ Ｐゴシック" panose="020B0600070205080204" pitchFamily="34" charset="-128"/>
              </a:rPr>
              <a:t>the function of soft tissue structures located at the major </a:t>
            </a:r>
            <a:r>
              <a:rPr lang="en-GB" altLang="en-US" sz="1600" dirty="0" smtClean="0">
                <a:ea typeface="ＭＳ Ｐゴシック" panose="020B0600070205080204" pitchFamily="34" charset="-128"/>
              </a:rPr>
              <a:t>joints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Explain the different types of joint-end </a:t>
            </a:r>
            <a:r>
              <a:rPr lang="en-GB" sz="1600" dirty="0" smtClean="0"/>
              <a:t>feel</a:t>
            </a:r>
            <a:endParaRPr lang="en-US" altLang="en-US" sz="1600" dirty="0" smtClean="0">
              <a:ea typeface="ＭＳ Ｐゴシック" panose="020B0600070205080204" pitchFamily="34" charset="-128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ea typeface="ＭＳ Ｐゴシック" panose="020B0600070205080204" pitchFamily="34" charset="-128"/>
              </a:rPr>
              <a:t>Describe the pathophysiology of common injuries/soft tissue dysfunction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028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D026AF"/>
                </a:solidFill>
                <a:cs typeface="Arial" pitchFamily="34" charset="0"/>
              </a:rPr>
              <a:t>Learning check</a:t>
            </a:r>
          </a:p>
        </p:txBody>
      </p:sp>
    </p:spTree>
    <p:extLst>
      <p:ext uri="{BB962C8B-B14F-4D97-AF65-F5344CB8AC3E}">
        <p14:creationId xmlns:p14="http://schemas.microsoft.com/office/powerpoint/2010/main" val="35383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r="61769"/>
          <a:stretch/>
        </p:blipFill>
        <p:spPr>
          <a:xfrm>
            <a:off x="5652120" y="1988840"/>
            <a:ext cx="2035702" cy="33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8" y="1844824"/>
            <a:ext cx="4320480" cy="2153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908720"/>
            <a:ext cx="4357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Flexion and extension</a:t>
            </a:r>
          </a:p>
        </p:txBody>
      </p:sp>
    </p:spTree>
    <p:extLst>
      <p:ext uri="{BB962C8B-B14F-4D97-AF65-F5344CB8AC3E}">
        <p14:creationId xmlns:p14="http://schemas.microsoft.com/office/powerpoint/2010/main" val="22887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/>
          <a:stretch/>
        </p:blipFill>
        <p:spPr>
          <a:xfrm>
            <a:off x="2069975" y="1196752"/>
            <a:ext cx="5810237" cy="4719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148" y="444735"/>
            <a:ext cx="2394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D026AF"/>
                </a:solidFill>
                <a:cs typeface="Arial" panose="020B0604020202020204" pitchFamily="34" charset="0"/>
              </a:rPr>
              <a:t>Key bony landmarks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832" y="468953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Head of fibula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77987" y="4632088"/>
            <a:ext cx="1872208" cy="241285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76" y="2245716"/>
            <a:ext cx="189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Lateral femoral condyle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20578" y="2623035"/>
            <a:ext cx="2705226" cy="459484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42484" y="2385754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Medial femoral condyle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84850" y="2678141"/>
            <a:ext cx="957634" cy="418838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6040" y="1124744"/>
            <a:ext cx="184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Superior pole of patella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14288" y="1570280"/>
            <a:ext cx="1491039" cy="1507391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82544" y="4674622"/>
            <a:ext cx="170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Tibial</a:t>
            </a:r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 plateau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594368" y="4112643"/>
            <a:ext cx="1512168" cy="760730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46090" y="5693135"/>
            <a:ext cx="212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Tibial</a:t>
            </a:r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 tuberosity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374232" y="5091929"/>
            <a:ext cx="667099" cy="653173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1076" y="4011309"/>
            <a:ext cx="151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Inferior pole of patella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565920" y="4040608"/>
            <a:ext cx="3475411" cy="371822"/>
          </a:xfrm>
          <a:prstGeom prst="straightConnector1">
            <a:avLst/>
          </a:prstGeom>
          <a:ln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46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537321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D026AF"/>
                </a:solidFill>
                <a:cs typeface="Arial" panose="020B0604020202020204" pitchFamily="34" charset="0"/>
              </a:rPr>
              <a:t>Can you locate and palpate the bony landmarks?</a:t>
            </a:r>
            <a:endParaRPr lang="en-GB" sz="2400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1687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5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CT Brand PPT Template" id="{836D7D1C-A5AE-6C4A-8D5C-E30572F0AF66}" vid="{6ECAAFB8-6FAF-8F47-8FCE-44BA754E0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VTCT Brand PPT Template</Template>
  <TotalTime>83</TotalTime>
  <Words>1750</Words>
  <Application>Microsoft Office PowerPoint</Application>
  <PresentationFormat>On-screen Show (4:3)</PresentationFormat>
  <Paragraphs>352</Paragraphs>
  <Slides>61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MS PGothic</vt:lpstr>
      <vt:lpstr>MS PGothic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Conducting subjective and objective assessment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Hamerton</dc:creator>
  <cp:lastModifiedBy>Natasha Bulley</cp:lastModifiedBy>
  <cp:revision>14</cp:revision>
  <cp:lastPrinted>2017-07-13T16:45:47Z</cp:lastPrinted>
  <dcterms:created xsi:type="dcterms:W3CDTF">2017-07-24T10:34:25Z</dcterms:created>
  <dcterms:modified xsi:type="dcterms:W3CDTF">2018-01-30T12:15:25Z</dcterms:modified>
</cp:coreProperties>
</file>