
<file path=[Content_Types].xml><?xml version="1.0" encoding="utf-8"?>
<Types xmlns="http://schemas.openxmlformats.org/package/2006/content-types">
  <Default Extension="fntdata" ContentType="application/x-fontdata"/>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8288000" cy="10287000"/>
  <p:notesSz cx="6858000" cy="9144000"/>
  <p:embeddedFontLst>
    <p:embeddedFont>
      <p:font typeface="Calibri" panose="020F0502020204030204" pitchFamily="34" charset="0"/>
      <p:regular r:id="rId16"/>
      <p:bold r:id="rId17"/>
      <p:italic r:id="rId18"/>
      <p:boldItalic r:id="rId19"/>
    </p:embeddedFont>
    <p:embeddedFont>
      <p:font typeface="Montserrat" pitchFamily="2" charset="77"/>
      <p:regular r:id="rId20"/>
      <p:bold r:id="rId21"/>
      <p:italic r:id="rId22"/>
      <p:boldItalic r:id="rId23"/>
    </p:embeddedFont>
    <p:embeddedFont>
      <p:font typeface="Montserrat Bold" pitchFamily="2" charset="77"/>
      <p:regular r:id="rId24"/>
    </p:embeddedFont>
    <p:embeddedFont>
      <p:font typeface="Montserrat Extra-Bold" pitchFamily="2" charset="77"/>
      <p:regular r:id="rId25"/>
      <p:bold r:id="rId26"/>
    </p:embeddedFont>
    <p:embeddedFont>
      <p:font typeface="Montserrat Extra-Bold Bold" pitchFamily="2" charset="77"/>
      <p:regular r:id="rId27"/>
      <p:bold r:id="rId28"/>
    </p:embeddedFont>
    <p:embeddedFont>
      <p:font typeface="Montserrat Extra-Bold Italics" pitchFamily="2" charset="77"/>
      <p:regular r:id="rId29"/>
      <p:bold r:id="rId30"/>
      <p:italic r:id="rId31"/>
      <p:boldItalic r:id="rId32"/>
    </p:embeddedFont>
    <p:embeddedFont>
      <p:font typeface="Montserrat Semi-Bold Bold" pitchFamily="2" charset="77"/>
      <p:regular r:id="rId33"/>
      <p:bold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9" autoAdjust="0"/>
    <p:restoredTop sz="94626" autoAdjust="0"/>
  </p:normalViewPr>
  <p:slideViewPr>
    <p:cSldViewPr>
      <p:cViewPr varScale="1">
        <p:scale>
          <a:sx n="80" d="100"/>
          <a:sy n="80" d="100"/>
        </p:scale>
        <p:origin x="648"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21" Type="http://schemas.openxmlformats.org/officeDocument/2006/relationships/font" Target="fonts/font6.fntdata"/><Relationship Id="rId34" Type="http://schemas.openxmlformats.org/officeDocument/2006/relationships/font" Target="fonts/font1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font" Target="fonts/font18.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5/23/23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5/23/23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5/23/23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5/23/23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7.xml"/><Relationship Id="rId7" Type="http://schemas.openxmlformats.org/officeDocument/2006/relationships/image" Target="../media/image4.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5.png"/><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4.png"/><Relationship Id="rId5" Type="http://schemas.openxmlformats.org/officeDocument/2006/relationships/image" Target="../media/image7.sv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7.xml"/><Relationship Id="rId7" Type="http://schemas.openxmlformats.org/officeDocument/2006/relationships/image" Target="../media/image8.jpeg"/><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4.png"/><Relationship Id="rId5" Type="http://schemas.openxmlformats.org/officeDocument/2006/relationships/image" Target="../media/image7.sv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7.xml"/><Relationship Id="rId7" Type="http://schemas.openxmlformats.org/officeDocument/2006/relationships/image" Target="../media/image9.jpeg"/><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4.png"/><Relationship Id="rId5" Type="http://schemas.openxmlformats.org/officeDocument/2006/relationships/image" Target="../media/image7.sv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5.png"/><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image" Target="../media/image4.png"/><Relationship Id="rId5" Type="http://schemas.openxmlformats.org/officeDocument/2006/relationships/image" Target="../media/image7.sv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5.png"/><Relationship Id="rId2" Type="http://schemas.openxmlformats.org/officeDocument/2006/relationships/audio" Target="../media/media14.m4a"/><Relationship Id="rId1" Type="http://schemas.microsoft.com/office/2007/relationships/media" Target="../media/media14.m4a"/><Relationship Id="rId6" Type="http://schemas.openxmlformats.org/officeDocument/2006/relationships/image" Target="../media/image4.png"/><Relationship Id="rId5" Type="http://schemas.openxmlformats.org/officeDocument/2006/relationships/image" Target="../media/image7.sv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5.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4.png"/><Relationship Id="rId5" Type="http://schemas.openxmlformats.org/officeDocument/2006/relationships/image" Target="../media/image7.sv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5.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5.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4.png"/><Relationship Id="rId5" Type="http://schemas.openxmlformats.org/officeDocument/2006/relationships/image" Target="../media/image7.sv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5.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4.png"/><Relationship Id="rId5" Type="http://schemas.openxmlformats.org/officeDocument/2006/relationships/image" Target="../media/image7.sv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5.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4.png"/><Relationship Id="rId5" Type="http://schemas.openxmlformats.org/officeDocument/2006/relationships/image" Target="../media/image7.sv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5.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4.png"/><Relationship Id="rId5" Type="http://schemas.openxmlformats.org/officeDocument/2006/relationships/image" Target="../media/image7.sv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5.pn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4.png"/><Relationship Id="rId5" Type="http://schemas.openxmlformats.org/officeDocument/2006/relationships/image" Target="../media/image7.sv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5.pn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4.png"/><Relationship Id="rId5" Type="http://schemas.openxmlformats.org/officeDocument/2006/relationships/image" Target="../media/image7.sv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9598D"/>
        </a:solidFill>
        <a:effectLst/>
      </p:bgPr>
    </p:bg>
    <p:spTree>
      <p:nvGrpSpPr>
        <p:cNvPr id="1" name=""/>
        <p:cNvGrpSpPr/>
        <p:nvPr/>
      </p:nvGrpSpPr>
      <p:grpSpPr>
        <a:xfrm>
          <a:off x="0" y="0"/>
          <a:ext cx="0" cy="0"/>
          <a:chOff x="0" y="0"/>
          <a:chExt cx="0" cy="0"/>
        </a:xfrm>
      </p:grpSpPr>
      <p:grpSp>
        <p:nvGrpSpPr>
          <p:cNvPr id="2" name="Group 2"/>
          <p:cNvGrpSpPr/>
          <p:nvPr/>
        </p:nvGrpSpPr>
        <p:grpSpPr>
          <a:xfrm>
            <a:off x="7158324" y="0"/>
            <a:ext cx="11129676" cy="10287000"/>
            <a:chOff x="0" y="0"/>
            <a:chExt cx="14839567" cy="13716000"/>
          </a:xfrm>
        </p:grpSpPr>
        <p:pic>
          <p:nvPicPr>
            <p:cNvPr id="3" name="Picture 3"/>
            <p:cNvPicPr>
              <a:picLocks noChangeAspect="1"/>
            </p:cNvPicPr>
            <p:nvPr/>
          </p:nvPicPr>
          <p:blipFill>
            <a:blip r:embed="rId4"/>
            <a:srcRect t="3785" b="3785"/>
            <a:stretch>
              <a:fillRect/>
            </a:stretch>
          </p:blipFill>
          <p:spPr>
            <a:xfrm>
              <a:off x="0" y="0"/>
              <a:ext cx="14839567" cy="13716000"/>
            </a:xfrm>
            <a:prstGeom prst="rect">
              <a:avLst/>
            </a:prstGeom>
          </p:spPr>
        </p:pic>
      </p:grpSp>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400000">
            <a:off x="16799708" y="1055075"/>
            <a:ext cx="844062" cy="211015"/>
          </a:xfrm>
          <a:prstGeom prst="rect">
            <a:avLst/>
          </a:prstGeom>
        </p:spPr>
      </p:pic>
      <p:sp>
        <p:nvSpPr>
          <p:cNvPr id="5" name="AutoShape 5"/>
          <p:cNvSpPr/>
          <p:nvPr/>
        </p:nvSpPr>
        <p:spPr>
          <a:xfrm rot="-5400000">
            <a:off x="16007685" y="3237459"/>
            <a:ext cx="2456682" cy="0"/>
          </a:xfrm>
          <a:prstGeom prst="line">
            <a:avLst/>
          </a:prstGeom>
          <a:ln w="28575" cap="rnd">
            <a:solidFill>
              <a:srgbClr val="FFFFFF"/>
            </a:solidFill>
            <a:prstDash val="solid"/>
            <a:headEnd type="none" w="sm" len="sm"/>
            <a:tailEnd type="none" w="sm" len="sm"/>
          </a:ln>
        </p:spPr>
      </p:sp>
      <p:sp>
        <p:nvSpPr>
          <p:cNvPr id="6" name="AutoShape 6"/>
          <p:cNvSpPr/>
          <p:nvPr/>
        </p:nvSpPr>
        <p:spPr>
          <a:xfrm>
            <a:off x="-282420" y="9096375"/>
            <a:ext cx="18852841" cy="0"/>
          </a:xfrm>
          <a:prstGeom prst="line">
            <a:avLst/>
          </a:prstGeom>
          <a:ln w="28575" cap="rnd">
            <a:solidFill>
              <a:srgbClr val="FFFFFF"/>
            </a:solidFill>
            <a:prstDash val="solid"/>
            <a:headEnd type="none" w="sm" len="sm"/>
            <a:tailEnd type="none" w="sm" len="sm"/>
          </a:ln>
        </p:spPr>
      </p:sp>
      <p:pic>
        <p:nvPicPr>
          <p:cNvPr id="7" name="Picture 7"/>
          <p:cNvPicPr>
            <a:picLocks noChangeAspect="1"/>
          </p:cNvPicPr>
          <p:nvPr/>
        </p:nvPicPr>
        <p:blipFill>
          <a:blip r:embed="rId7"/>
          <a:srcRect/>
          <a:stretch>
            <a:fillRect/>
          </a:stretch>
        </p:blipFill>
        <p:spPr>
          <a:xfrm>
            <a:off x="1028700" y="7078394"/>
            <a:ext cx="1939613" cy="2017981"/>
          </a:xfrm>
          <a:prstGeom prst="rect">
            <a:avLst/>
          </a:prstGeom>
        </p:spPr>
      </p:pic>
      <p:sp>
        <p:nvSpPr>
          <p:cNvPr id="8" name="TextBox 8"/>
          <p:cNvSpPr txBox="1"/>
          <p:nvPr/>
        </p:nvSpPr>
        <p:spPr>
          <a:xfrm>
            <a:off x="1028700" y="1314450"/>
            <a:ext cx="12946500" cy="3744369"/>
          </a:xfrm>
          <a:prstGeom prst="rect">
            <a:avLst/>
          </a:prstGeom>
        </p:spPr>
        <p:txBody>
          <a:bodyPr lIns="0" tIns="0" rIns="0" bIns="0" rtlCol="0" anchor="t">
            <a:spAutoFit/>
          </a:bodyPr>
          <a:lstStyle/>
          <a:p>
            <a:pPr>
              <a:lnSpc>
                <a:spcPts val="9637"/>
              </a:lnSpc>
            </a:pPr>
            <a:r>
              <a:rPr lang="en-US" sz="10475">
                <a:solidFill>
                  <a:srgbClr val="FFFFFF"/>
                </a:solidFill>
                <a:latin typeface="Montserrat Extra-Bold"/>
              </a:rPr>
              <a:t>Lesson 6 - Healthcare for PPN clients</a:t>
            </a:r>
          </a:p>
        </p:txBody>
      </p:sp>
      <p:pic>
        <p:nvPicPr>
          <p:cNvPr id="13" name="Audio 12">
            <a:hlinkClick r:id="" action="ppaction://media"/>
            <a:extLst>
              <a:ext uri="{FF2B5EF4-FFF2-40B4-BE49-F238E27FC236}">
                <a16:creationId xmlns:a16="http://schemas.microsoft.com/office/drawing/2014/main" id="{8A5E2231-4DFF-B6B8-8785-CE4F3E0B6AA8}"/>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7322800" y="93218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7584"/>
    </mc:Choice>
    <mc:Fallback>
      <p:transition spd="slow" advTm="75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4">
            <a:alphaModFix amt="75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215412" y="1249973"/>
            <a:ext cx="844062" cy="211015"/>
          </a:xfrm>
          <a:prstGeom prst="rect">
            <a:avLst/>
          </a:prstGeom>
        </p:spPr>
      </p:pic>
      <p:sp>
        <p:nvSpPr>
          <p:cNvPr id="3" name="AutoShape 3"/>
          <p:cNvSpPr/>
          <p:nvPr/>
        </p:nvSpPr>
        <p:spPr>
          <a:xfrm rot="-5376337">
            <a:off x="-400441" y="3241875"/>
            <a:ext cx="2075766" cy="0"/>
          </a:xfrm>
          <a:prstGeom prst="line">
            <a:avLst/>
          </a:prstGeom>
          <a:ln w="28575" cap="rnd">
            <a:solidFill>
              <a:srgbClr val="D9D9D9">
                <a:alpha val="74902"/>
              </a:srgbClr>
            </a:solidFill>
            <a:prstDash val="solid"/>
            <a:headEnd type="none" w="sm" len="sm"/>
            <a:tailEnd type="none" w="sm" len="sm"/>
          </a:ln>
        </p:spPr>
      </p:sp>
      <p:graphicFrame>
        <p:nvGraphicFramePr>
          <p:cNvPr id="4" name="Table 4"/>
          <p:cNvGraphicFramePr>
            <a:graphicFrameLocks noGrp="1"/>
          </p:cNvGraphicFramePr>
          <p:nvPr/>
        </p:nvGraphicFramePr>
        <p:xfrm>
          <a:off x="1028700" y="3256162"/>
          <a:ext cx="16230600" cy="5514975"/>
        </p:xfrm>
        <a:graphic>
          <a:graphicData uri="http://schemas.openxmlformats.org/drawingml/2006/table">
            <a:tbl>
              <a:tblPr/>
              <a:tblGrid>
                <a:gridCol w="8115300">
                  <a:extLst>
                    <a:ext uri="{9D8B030D-6E8A-4147-A177-3AD203B41FA5}">
                      <a16:colId xmlns:a16="http://schemas.microsoft.com/office/drawing/2014/main" val="20000"/>
                    </a:ext>
                  </a:extLst>
                </a:gridCol>
                <a:gridCol w="8115300">
                  <a:extLst>
                    <a:ext uri="{9D8B030D-6E8A-4147-A177-3AD203B41FA5}">
                      <a16:colId xmlns:a16="http://schemas.microsoft.com/office/drawing/2014/main" val="20001"/>
                    </a:ext>
                  </a:extLst>
                </a:gridCol>
              </a:tblGrid>
              <a:tr h="920761">
                <a:tc>
                  <a:txBody>
                    <a:bodyPr/>
                    <a:lstStyle/>
                    <a:p>
                      <a:pPr algn="ctr">
                        <a:lnSpc>
                          <a:spcPts val="3499"/>
                        </a:lnSpc>
                        <a:defRPr/>
                      </a:pPr>
                      <a:r>
                        <a:rPr lang="en-US" sz="2499">
                          <a:solidFill>
                            <a:srgbClr val="000000"/>
                          </a:solidFill>
                          <a:latin typeface="Montserrat Extra-Bold"/>
                        </a:rPr>
                        <a:t>Care</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499"/>
                        </a:lnSpc>
                        <a:defRPr/>
                      </a:pPr>
                      <a:r>
                        <a:rPr lang="en-US" sz="2499">
                          <a:solidFill>
                            <a:srgbClr val="000000"/>
                          </a:solidFill>
                          <a:latin typeface="Montserrat Extra-Bold"/>
                        </a:rPr>
                        <a:t>Summary</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594214">
                <a:tc>
                  <a:txBody>
                    <a:bodyPr/>
                    <a:lstStyle/>
                    <a:p>
                      <a:pPr algn="ctr">
                        <a:lnSpc>
                          <a:spcPts val="2940"/>
                        </a:lnSpc>
                        <a:defRPr/>
                      </a:pPr>
                      <a:r>
                        <a:rPr lang="en-US" sz="2100">
                          <a:solidFill>
                            <a:srgbClr val="000000"/>
                          </a:solidFill>
                          <a:latin typeface="Montserrat"/>
                        </a:rPr>
                        <a:t>New baby checks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453390" lvl="1" indent="-226695" algn="just">
                        <a:lnSpc>
                          <a:spcPts val="2940"/>
                        </a:lnSpc>
                        <a:buFont typeface="Arial"/>
                        <a:buChar char="•"/>
                        <a:defRPr/>
                      </a:pPr>
                      <a:r>
                        <a:rPr lang="en-US" sz="2100">
                          <a:solidFill>
                            <a:srgbClr val="000000"/>
                          </a:solidFill>
                          <a:latin typeface="Montserrat Bold"/>
                        </a:rPr>
                        <a:t>A physical examination of the baby will take place within 72 hours of birth. This will include checks for eyes, heart, hips and, in boys, testicles to see if any signs of disease or abnormality are present.</a:t>
                      </a:r>
                      <a:endParaRPr lang="en-US" sz="1100"/>
                    </a:p>
                    <a:p>
                      <a:pPr marL="453390" lvl="1" indent="-226695" algn="just">
                        <a:lnSpc>
                          <a:spcPts val="2940"/>
                        </a:lnSpc>
                        <a:buFont typeface="Arial"/>
                        <a:buChar char="•"/>
                      </a:pPr>
                      <a:r>
                        <a:rPr lang="en-US" sz="2100">
                          <a:solidFill>
                            <a:srgbClr val="000000"/>
                          </a:solidFill>
                          <a:latin typeface="Montserrat Bold"/>
                        </a:rPr>
                        <a:t>In 2009 the Department of Health (DH) issued the ‘Healthy Child Programme’, outlining advice for health and social care throughout a child’s life. This outlines checks at the 6–8-week postnatal period for babies to further check their development in the first few weeks of life.</a:t>
                      </a:r>
                    </a:p>
                    <a:p>
                      <a:pPr algn="ctr">
                        <a:lnSpc>
                          <a:spcPts val="2940"/>
                        </a:lnSpc>
                      </a:pPr>
                      <a:endParaRPr lang="en-US" sz="2100">
                        <a:solidFill>
                          <a:srgbClr val="000000"/>
                        </a:solidFill>
                        <a:latin typeface="Montserrat Bold"/>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5" name="Picture 5"/>
          <p:cNvPicPr>
            <a:picLocks noChangeAspect="1"/>
          </p:cNvPicPr>
          <p:nvPr/>
        </p:nvPicPr>
        <p:blipFill>
          <a:blip r:embed="rId6"/>
          <a:srcRect/>
          <a:stretch>
            <a:fillRect/>
          </a:stretch>
        </p:blipFill>
        <p:spPr>
          <a:xfrm>
            <a:off x="16003835" y="1124416"/>
            <a:ext cx="1255465" cy="1306191"/>
          </a:xfrm>
          <a:prstGeom prst="rect">
            <a:avLst/>
          </a:prstGeom>
        </p:spPr>
      </p:pic>
      <p:sp>
        <p:nvSpPr>
          <p:cNvPr id="6" name="TextBox 6"/>
          <p:cNvSpPr txBox="1"/>
          <p:nvPr/>
        </p:nvSpPr>
        <p:spPr>
          <a:xfrm>
            <a:off x="1028700" y="1152525"/>
            <a:ext cx="13005326" cy="848360"/>
          </a:xfrm>
          <a:prstGeom prst="rect">
            <a:avLst/>
          </a:prstGeom>
        </p:spPr>
        <p:txBody>
          <a:bodyPr lIns="0" tIns="0" rIns="0" bIns="0" rtlCol="0" anchor="t">
            <a:spAutoFit/>
          </a:bodyPr>
          <a:lstStyle/>
          <a:p>
            <a:pPr>
              <a:lnSpc>
                <a:spcPts val="6399"/>
              </a:lnSpc>
              <a:spcBef>
                <a:spcPct val="0"/>
              </a:spcBef>
            </a:pPr>
            <a:r>
              <a:rPr lang="en-US" sz="6399">
                <a:solidFill>
                  <a:srgbClr val="19598D"/>
                </a:solidFill>
                <a:latin typeface="Montserrat Extra-Bold"/>
              </a:rPr>
              <a:t>New baby checks</a:t>
            </a:r>
          </a:p>
        </p:txBody>
      </p:sp>
      <p:pic>
        <p:nvPicPr>
          <p:cNvPr id="7" name="Audio 6">
            <a:hlinkClick r:id="" action="ppaction://media"/>
            <a:extLst>
              <a:ext uri="{FF2B5EF4-FFF2-40B4-BE49-F238E27FC236}">
                <a16:creationId xmlns:a16="http://schemas.microsoft.com/office/drawing/2014/main" id="{47E4DEC6-3E55-B853-735B-9EDA9B850987}"/>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7322800" y="93218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3386"/>
    </mc:Choice>
    <mc:Fallback>
      <p:transition spd="slow" advTm="333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4">
            <a:alphaModFix amt="75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215412" y="1249973"/>
            <a:ext cx="844062" cy="211015"/>
          </a:xfrm>
          <a:prstGeom prst="rect">
            <a:avLst/>
          </a:prstGeom>
        </p:spPr>
      </p:pic>
      <p:sp>
        <p:nvSpPr>
          <p:cNvPr id="3" name="AutoShape 3"/>
          <p:cNvSpPr/>
          <p:nvPr/>
        </p:nvSpPr>
        <p:spPr>
          <a:xfrm rot="-5376337">
            <a:off x="-400441" y="3241875"/>
            <a:ext cx="2075766" cy="0"/>
          </a:xfrm>
          <a:prstGeom prst="line">
            <a:avLst/>
          </a:prstGeom>
          <a:ln w="28575" cap="rnd">
            <a:solidFill>
              <a:srgbClr val="D9D9D9">
                <a:alpha val="74902"/>
              </a:srgbClr>
            </a:solidFill>
            <a:prstDash val="solid"/>
            <a:headEnd type="none" w="sm" len="sm"/>
            <a:tailEnd type="none" w="sm" len="sm"/>
          </a:ln>
        </p:spPr>
      </p:sp>
      <p:graphicFrame>
        <p:nvGraphicFramePr>
          <p:cNvPr id="4" name="Table 4"/>
          <p:cNvGraphicFramePr>
            <a:graphicFrameLocks noGrp="1"/>
          </p:cNvGraphicFramePr>
          <p:nvPr/>
        </p:nvGraphicFramePr>
        <p:xfrm>
          <a:off x="1028700" y="3256162"/>
          <a:ext cx="8115300" cy="6305551"/>
        </p:xfrm>
        <a:graphic>
          <a:graphicData uri="http://schemas.openxmlformats.org/drawingml/2006/table">
            <a:tbl>
              <a:tblPr/>
              <a:tblGrid>
                <a:gridCol w="8115300">
                  <a:extLst>
                    <a:ext uri="{9D8B030D-6E8A-4147-A177-3AD203B41FA5}">
                      <a16:colId xmlns:a16="http://schemas.microsoft.com/office/drawing/2014/main" val="20000"/>
                    </a:ext>
                  </a:extLst>
                </a:gridCol>
              </a:tblGrid>
              <a:tr h="919959">
                <a:tc>
                  <a:txBody>
                    <a:bodyPr/>
                    <a:lstStyle/>
                    <a:p>
                      <a:pPr algn="ctr">
                        <a:lnSpc>
                          <a:spcPts val="3499"/>
                        </a:lnSpc>
                        <a:defRPr/>
                      </a:pPr>
                      <a:r>
                        <a:rPr lang="en-US" sz="2499">
                          <a:solidFill>
                            <a:srgbClr val="000000"/>
                          </a:solidFill>
                          <a:latin typeface="Montserrat Extra-Bold"/>
                        </a:rPr>
                        <a:t>Antenatal classes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226612">
                <a:tc>
                  <a:txBody>
                    <a:bodyPr/>
                    <a:lstStyle/>
                    <a:p>
                      <a:pPr algn="ctr">
                        <a:lnSpc>
                          <a:spcPts val="2940"/>
                        </a:lnSpc>
                        <a:defRPr/>
                      </a:pPr>
                      <a:r>
                        <a:rPr lang="en-US" sz="2100">
                          <a:solidFill>
                            <a:srgbClr val="000000"/>
                          </a:solidFill>
                          <a:latin typeface="Montserrat"/>
                        </a:rPr>
                        <a:t>How to stay healthy during pregnancy, including a healthy diet and staying active.</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226612">
                <a:tc>
                  <a:txBody>
                    <a:bodyPr/>
                    <a:lstStyle/>
                    <a:p>
                      <a:pPr algn="ctr">
                        <a:lnSpc>
                          <a:spcPts val="2940"/>
                        </a:lnSpc>
                        <a:defRPr/>
                      </a:pPr>
                      <a:r>
                        <a:rPr lang="en-US" sz="2100">
                          <a:solidFill>
                            <a:srgbClr val="000000"/>
                          </a:solidFill>
                          <a:latin typeface="Montserrat"/>
                        </a:rPr>
                        <a:t>What happens during labour and birth. Types of delivery and a birthing plan.</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226612">
                <a:tc>
                  <a:txBody>
                    <a:bodyPr/>
                    <a:lstStyle/>
                    <a:p>
                      <a:pPr algn="ctr">
                        <a:lnSpc>
                          <a:spcPts val="2940"/>
                        </a:lnSpc>
                        <a:defRPr/>
                      </a:pPr>
                      <a:r>
                        <a:rPr lang="en-US" sz="2100">
                          <a:solidFill>
                            <a:srgbClr val="000000"/>
                          </a:solidFill>
                          <a:latin typeface="Montserrat"/>
                        </a:rPr>
                        <a:t>Coping with labour and pain relief options. Relaxation techniques.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52878">
                <a:tc>
                  <a:txBody>
                    <a:bodyPr/>
                    <a:lstStyle/>
                    <a:p>
                      <a:pPr algn="ctr">
                        <a:lnSpc>
                          <a:spcPts val="2940"/>
                        </a:lnSpc>
                        <a:defRPr/>
                      </a:pPr>
                      <a:r>
                        <a:rPr lang="en-US" sz="2100">
                          <a:solidFill>
                            <a:srgbClr val="000000"/>
                          </a:solidFill>
                          <a:latin typeface="Montserrat"/>
                        </a:rPr>
                        <a:t>How to look after and feed the baby (dos and don’ts).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852878">
                <a:tc>
                  <a:txBody>
                    <a:bodyPr/>
                    <a:lstStyle/>
                    <a:p>
                      <a:pPr algn="ctr">
                        <a:lnSpc>
                          <a:spcPts val="2940"/>
                        </a:lnSpc>
                        <a:defRPr/>
                      </a:pPr>
                      <a:r>
                        <a:rPr lang="en-US" sz="2100">
                          <a:solidFill>
                            <a:srgbClr val="000000"/>
                          </a:solidFill>
                          <a:latin typeface="Montserrat"/>
                        </a:rPr>
                        <a:t>Health and emotional welfare after birth.</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pic>
        <p:nvPicPr>
          <p:cNvPr id="5" name="Picture 5"/>
          <p:cNvPicPr>
            <a:picLocks noChangeAspect="1"/>
          </p:cNvPicPr>
          <p:nvPr/>
        </p:nvPicPr>
        <p:blipFill>
          <a:blip r:embed="rId6"/>
          <a:srcRect/>
          <a:stretch>
            <a:fillRect/>
          </a:stretch>
        </p:blipFill>
        <p:spPr>
          <a:xfrm>
            <a:off x="16003835" y="1124416"/>
            <a:ext cx="1255465" cy="1306191"/>
          </a:xfrm>
          <a:prstGeom prst="rect">
            <a:avLst/>
          </a:prstGeom>
        </p:spPr>
      </p:pic>
      <p:pic>
        <p:nvPicPr>
          <p:cNvPr id="6" name="Picture 6"/>
          <p:cNvPicPr>
            <a:picLocks noChangeAspect="1"/>
          </p:cNvPicPr>
          <p:nvPr/>
        </p:nvPicPr>
        <p:blipFill>
          <a:blip r:embed="rId7"/>
          <a:srcRect/>
          <a:stretch>
            <a:fillRect/>
          </a:stretch>
        </p:blipFill>
        <p:spPr>
          <a:xfrm>
            <a:off x="10647726" y="3256162"/>
            <a:ext cx="5983842" cy="4018611"/>
          </a:xfrm>
          <a:prstGeom prst="rect">
            <a:avLst/>
          </a:prstGeom>
        </p:spPr>
      </p:pic>
      <p:sp>
        <p:nvSpPr>
          <p:cNvPr id="7" name="TextBox 7"/>
          <p:cNvSpPr txBox="1"/>
          <p:nvPr/>
        </p:nvSpPr>
        <p:spPr>
          <a:xfrm>
            <a:off x="1028700" y="1152525"/>
            <a:ext cx="13005326" cy="848360"/>
          </a:xfrm>
          <a:prstGeom prst="rect">
            <a:avLst/>
          </a:prstGeom>
        </p:spPr>
        <p:txBody>
          <a:bodyPr lIns="0" tIns="0" rIns="0" bIns="0" rtlCol="0" anchor="t">
            <a:spAutoFit/>
          </a:bodyPr>
          <a:lstStyle/>
          <a:p>
            <a:pPr>
              <a:lnSpc>
                <a:spcPts val="6399"/>
              </a:lnSpc>
              <a:spcBef>
                <a:spcPct val="0"/>
              </a:spcBef>
            </a:pPr>
            <a:r>
              <a:rPr lang="en-US" sz="6399">
                <a:solidFill>
                  <a:srgbClr val="19598D"/>
                </a:solidFill>
                <a:latin typeface="Montserrat Extra-Bold"/>
              </a:rPr>
              <a:t>Antenatal classes</a:t>
            </a:r>
          </a:p>
        </p:txBody>
      </p:sp>
      <p:sp>
        <p:nvSpPr>
          <p:cNvPr id="8" name="TextBox 8"/>
          <p:cNvSpPr txBox="1"/>
          <p:nvPr/>
        </p:nvSpPr>
        <p:spPr>
          <a:xfrm>
            <a:off x="10647726" y="7859921"/>
            <a:ext cx="5983842" cy="746125"/>
          </a:xfrm>
          <a:prstGeom prst="rect">
            <a:avLst/>
          </a:prstGeom>
        </p:spPr>
        <p:txBody>
          <a:bodyPr lIns="0" tIns="0" rIns="0" bIns="0" rtlCol="0" anchor="t">
            <a:spAutoFit/>
          </a:bodyPr>
          <a:lstStyle/>
          <a:p>
            <a:pPr algn="ctr">
              <a:lnSpc>
                <a:spcPts val="1999"/>
              </a:lnSpc>
              <a:spcBef>
                <a:spcPct val="0"/>
              </a:spcBef>
            </a:pPr>
            <a:r>
              <a:rPr lang="en-US" sz="1999">
                <a:solidFill>
                  <a:srgbClr val="19598D"/>
                </a:solidFill>
                <a:latin typeface="Montserrat Extra-Bold"/>
              </a:rPr>
              <a:t>The NHS and the NCT offer antenatal classes across the UK. A number of private organisations also offer antenatal classes.</a:t>
            </a:r>
          </a:p>
        </p:txBody>
      </p:sp>
      <p:pic>
        <p:nvPicPr>
          <p:cNvPr id="9" name="Audio 8">
            <a:hlinkClick r:id="" action="ppaction://media"/>
            <a:extLst>
              <a:ext uri="{FF2B5EF4-FFF2-40B4-BE49-F238E27FC236}">
                <a16:creationId xmlns:a16="http://schemas.microsoft.com/office/drawing/2014/main" id="{3831CFE0-AC6D-5DE6-8F93-1AB819B61C20}"/>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7322800" y="93218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7440"/>
    </mc:Choice>
    <mc:Fallback>
      <p:transition spd="slow" advTm="374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4">
            <a:alphaModFix amt="75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215412" y="1249973"/>
            <a:ext cx="844062" cy="211015"/>
          </a:xfrm>
          <a:prstGeom prst="rect">
            <a:avLst/>
          </a:prstGeom>
        </p:spPr>
      </p:pic>
      <p:sp>
        <p:nvSpPr>
          <p:cNvPr id="3" name="AutoShape 3"/>
          <p:cNvSpPr/>
          <p:nvPr/>
        </p:nvSpPr>
        <p:spPr>
          <a:xfrm rot="-5376337">
            <a:off x="-400441" y="3241875"/>
            <a:ext cx="2075766" cy="0"/>
          </a:xfrm>
          <a:prstGeom prst="line">
            <a:avLst/>
          </a:prstGeom>
          <a:ln w="28575" cap="rnd">
            <a:solidFill>
              <a:srgbClr val="D9D9D9">
                <a:alpha val="74902"/>
              </a:srgbClr>
            </a:solidFill>
            <a:prstDash val="solid"/>
            <a:headEnd type="none" w="sm" len="sm"/>
            <a:tailEnd type="none" w="sm" len="sm"/>
          </a:ln>
        </p:spPr>
      </p:sp>
      <p:pic>
        <p:nvPicPr>
          <p:cNvPr id="4" name="Picture 4"/>
          <p:cNvPicPr>
            <a:picLocks noChangeAspect="1"/>
          </p:cNvPicPr>
          <p:nvPr/>
        </p:nvPicPr>
        <p:blipFill>
          <a:blip r:embed="rId6"/>
          <a:srcRect/>
          <a:stretch>
            <a:fillRect/>
          </a:stretch>
        </p:blipFill>
        <p:spPr>
          <a:xfrm>
            <a:off x="16003835" y="1028700"/>
            <a:ext cx="1255465" cy="1306191"/>
          </a:xfrm>
          <a:prstGeom prst="rect">
            <a:avLst/>
          </a:prstGeom>
        </p:spPr>
      </p:pic>
      <p:graphicFrame>
        <p:nvGraphicFramePr>
          <p:cNvPr id="5" name="Table 5"/>
          <p:cNvGraphicFramePr>
            <a:graphicFrameLocks noGrp="1"/>
          </p:cNvGraphicFramePr>
          <p:nvPr/>
        </p:nvGraphicFramePr>
        <p:xfrm>
          <a:off x="1028700" y="3086100"/>
          <a:ext cx="3582240" cy="21660868"/>
        </p:xfrm>
        <a:graphic>
          <a:graphicData uri="http://schemas.openxmlformats.org/drawingml/2006/table">
            <a:tbl>
              <a:tblPr/>
              <a:tblGrid>
                <a:gridCol w="3582240">
                  <a:extLst>
                    <a:ext uri="{9D8B030D-6E8A-4147-A177-3AD203B41FA5}">
                      <a16:colId xmlns:a16="http://schemas.microsoft.com/office/drawing/2014/main" val="20000"/>
                    </a:ext>
                  </a:extLst>
                </a:gridCol>
              </a:tblGrid>
              <a:tr h="1543050">
                <a:tc>
                  <a:txBody>
                    <a:bodyPr/>
                    <a:lstStyle/>
                    <a:p>
                      <a:pPr marL="777238" lvl="1" indent="-388619" algn="l">
                        <a:lnSpc>
                          <a:spcPts val="5039"/>
                        </a:lnSpc>
                        <a:buFont typeface="Arial"/>
                        <a:buChar char="•"/>
                        <a:defRPr/>
                      </a:pPr>
                      <a:r>
                        <a:rPr lang="en-US" sz="3599">
                          <a:solidFill>
                            <a:srgbClr val="000000"/>
                          </a:solidFill>
                          <a:latin typeface="Montserrat Extra-Bold Bold"/>
                        </a:rPr>
                        <a:t>Hypnobirthing</a:t>
                      </a:r>
                      <a:endParaRPr lang="en-US" sz="1100"/>
                    </a:p>
                    <a:p>
                      <a:pPr marL="777238" lvl="1" indent="-388619">
                        <a:lnSpc>
                          <a:spcPts val="5039"/>
                        </a:lnSpc>
                        <a:buFont typeface="Arial"/>
                        <a:buChar char="•"/>
                      </a:pPr>
                      <a:r>
                        <a:rPr lang="en-US" sz="3599">
                          <a:solidFill>
                            <a:srgbClr val="000000"/>
                          </a:solidFill>
                          <a:latin typeface="Montserrat Extra-Bold Bold"/>
                        </a:rPr>
                        <a:t>Pregnancy yoga</a:t>
                      </a:r>
                    </a:p>
                    <a:p>
                      <a:pPr marL="777238" lvl="1" indent="-388619">
                        <a:lnSpc>
                          <a:spcPts val="5039"/>
                        </a:lnSpc>
                        <a:buFont typeface="Arial"/>
                        <a:buChar char="•"/>
                      </a:pPr>
                      <a:r>
                        <a:rPr lang="en-US" sz="3599">
                          <a:solidFill>
                            <a:srgbClr val="000000"/>
                          </a:solidFill>
                          <a:latin typeface="Montserrat Extra-Bold Bold"/>
                        </a:rPr>
                        <a:t>Pregnancy pilates</a:t>
                      </a:r>
                    </a:p>
                    <a:p>
                      <a:pPr marL="777238" lvl="1" indent="-388619">
                        <a:lnSpc>
                          <a:spcPts val="5039"/>
                        </a:lnSpc>
                        <a:buFont typeface="Arial"/>
                        <a:buChar char="•"/>
                      </a:pPr>
                      <a:r>
                        <a:rPr lang="en-US" sz="3599">
                          <a:solidFill>
                            <a:srgbClr val="000000"/>
                          </a:solidFill>
                          <a:latin typeface="Montserrat Extra-Bold Bold"/>
                        </a:rPr>
                        <a:t>Sweaty mamma</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543050">
                <a:tc>
                  <a:txBody>
                    <a:bodyPr/>
                    <a:lstStyle/>
                    <a:p>
                      <a:pPr marL="777238" lvl="1" indent="-388619" algn="l">
                        <a:lnSpc>
                          <a:spcPts val="5039"/>
                        </a:lnSpc>
                        <a:buFont typeface="Arial"/>
                        <a:buChar char="•"/>
                        <a:defRPr/>
                      </a:pPr>
                      <a:r>
                        <a:rPr lang="en-US" sz="3599">
                          <a:solidFill>
                            <a:srgbClr val="000000"/>
                          </a:solidFill>
                          <a:latin typeface="Montserrat Extra-Bold Bold"/>
                        </a:rPr>
                        <a:t>Hypnobirthing</a:t>
                      </a:r>
                      <a:endParaRPr lang="en-US" sz="1100"/>
                    </a:p>
                    <a:p>
                      <a:pPr marL="777238" lvl="1" indent="-388619">
                        <a:lnSpc>
                          <a:spcPts val="5039"/>
                        </a:lnSpc>
                        <a:buFont typeface="Arial"/>
                        <a:buChar char="•"/>
                      </a:pPr>
                      <a:r>
                        <a:rPr lang="en-US" sz="3599">
                          <a:solidFill>
                            <a:srgbClr val="000000"/>
                          </a:solidFill>
                          <a:latin typeface="Montserrat Extra-Bold Bold"/>
                        </a:rPr>
                        <a:t>Pregnancy yoga</a:t>
                      </a:r>
                    </a:p>
                    <a:p>
                      <a:pPr marL="777238" lvl="1" indent="-388619">
                        <a:lnSpc>
                          <a:spcPts val="5039"/>
                        </a:lnSpc>
                        <a:buFont typeface="Arial"/>
                        <a:buChar char="•"/>
                      </a:pPr>
                      <a:r>
                        <a:rPr lang="en-US" sz="3599">
                          <a:solidFill>
                            <a:srgbClr val="000000"/>
                          </a:solidFill>
                          <a:latin typeface="Montserrat Extra-Bold Bold"/>
                        </a:rPr>
                        <a:t>Pregnancy pilates</a:t>
                      </a:r>
                    </a:p>
                    <a:p>
                      <a:pPr marL="777238" lvl="1" indent="-388619">
                        <a:lnSpc>
                          <a:spcPts val="5039"/>
                        </a:lnSpc>
                        <a:buFont typeface="Arial"/>
                        <a:buChar char="•"/>
                      </a:pPr>
                      <a:r>
                        <a:rPr lang="en-US" sz="3599">
                          <a:solidFill>
                            <a:srgbClr val="000000"/>
                          </a:solidFill>
                          <a:latin typeface="Montserrat Extra-Bold Bold"/>
                        </a:rPr>
                        <a:t>Sweaty mamma</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543050">
                <a:tc>
                  <a:txBody>
                    <a:bodyPr/>
                    <a:lstStyle/>
                    <a:p>
                      <a:pPr marL="777238" lvl="1" indent="-388619" algn="l">
                        <a:lnSpc>
                          <a:spcPts val="5039"/>
                        </a:lnSpc>
                        <a:buFont typeface="Arial"/>
                        <a:buChar char="•"/>
                        <a:defRPr/>
                      </a:pPr>
                      <a:r>
                        <a:rPr lang="en-US" sz="3599">
                          <a:solidFill>
                            <a:srgbClr val="000000"/>
                          </a:solidFill>
                          <a:latin typeface="Montserrat Extra-Bold Bold"/>
                        </a:rPr>
                        <a:t>Hypnobirthing</a:t>
                      </a:r>
                      <a:endParaRPr lang="en-US" sz="1100"/>
                    </a:p>
                    <a:p>
                      <a:pPr marL="777238" lvl="1" indent="-388619">
                        <a:lnSpc>
                          <a:spcPts val="5039"/>
                        </a:lnSpc>
                        <a:buFont typeface="Arial"/>
                        <a:buChar char="•"/>
                      </a:pPr>
                      <a:r>
                        <a:rPr lang="en-US" sz="3599">
                          <a:solidFill>
                            <a:srgbClr val="000000"/>
                          </a:solidFill>
                          <a:latin typeface="Montserrat Extra-Bold Bold"/>
                        </a:rPr>
                        <a:t>Pregnancy yoga</a:t>
                      </a:r>
                    </a:p>
                    <a:p>
                      <a:pPr marL="777238" lvl="1" indent="-388619">
                        <a:lnSpc>
                          <a:spcPts val="5039"/>
                        </a:lnSpc>
                        <a:buFont typeface="Arial"/>
                        <a:buChar char="•"/>
                      </a:pPr>
                      <a:r>
                        <a:rPr lang="en-US" sz="3599">
                          <a:solidFill>
                            <a:srgbClr val="000000"/>
                          </a:solidFill>
                          <a:latin typeface="Montserrat Extra-Bold Bold"/>
                        </a:rPr>
                        <a:t>Pregnancy pilates</a:t>
                      </a:r>
                    </a:p>
                    <a:p>
                      <a:pPr marL="777238" lvl="1" indent="-388619">
                        <a:lnSpc>
                          <a:spcPts val="5039"/>
                        </a:lnSpc>
                        <a:buFont typeface="Arial"/>
                        <a:buChar char="•"/>
                      </a:pPr>
                      <a:r>
                        <a:rPr lang="en-US" sz="3599">
                          <a:solidFill>
                            <a:srgbClr val="000000"/>
                          </a:solidFill>
                          <a:latin typeface="Montserrat Extra-Bold Bold"/>
                        </a:rPr>
                        <a:t>Sweaty mamma</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543050">
                <a:tc>
                  <a:txBody>
                    <a:bodyPr/>
                    <a:lstStyle/>
                    <a:p>
                      <a:pPr marL="777238" lvl="1" indent="-388619" algn="l">
                        <a:lnSpc>
                          <a:spcPts val="5039"/>
                        </a:lnSpc>
                        <a:buFont typeface="Arial"/>
                        <a:buChar char="•"/>
                        <a:defRPr/>
                      </a:pPr>
                      <a:r>
                        <a:rPr lang="en-US" sz="3599">
                          <a:solidFill>
                            <a:srgbClr val="000000"/>
                          </a:solidFill>
                          <a:latin typeface="Montserrat Extra-Bold Bold"/>
                        </a:rPr>
                        <a:t>Hypnobirthing</a:t>
                      </a:r>
                      <a:endParaRPr lang="en-US" sz="1100"/>
                    </a:p>
                    <a:p>
                      <a:pPr marL="777238" lvl="1" indent="-388619">
                        <a:lnSpc>
                          <a:spcPts val="5039"/>
                        </a:lnSpc>
                        <a:buFont typeface="Arial"/>
                        <a:buChar char="•"/>
                      </a:pPr>
                      <a:r>
                        <a:rPr lang="en-US" sz="3599">
                          <a:solidFill>
                            <a:srgbClr val="000000"/>
                          </a:solidFill>
                          <a:latin typeface="Montserrat Extra-Bold Bold"/>
                        </a:rPr>
                        <a:t>Pregnancy yoga</a:t>
                      </a:r>
                    </a:p>
                    <a:p>
                      <a:pPr marL="777238" lvl="1" indent="-388619">
                        <a:lnSpc>
                          <a:spcPts val="5039"/>
                        </a:lnSpc>
                        <a:buFont typeface="Arial"/>
                        <a:buChar char="•"/>
                      </a:pPr>
                      <a:r>
                        <a:rPr lang="en-US" sz="3599">
                          <a:solidFill>
                            <a:srgbClr val="000000"/>
                          </a:solidFill>
                          <a:latin typeface="Montserrat Extra-Bold Bold"/>
                        </a:rPr>
                        <a:t>Pregnancy pilates</a:t>
                      </a:r>
                    </a:p>
                    <a:p>
                      <a:pPr marL="777238" lvl="1" indent="-388619">
                        <a:lnSpc>
                          <a:spcPts val="5039"/>
                        </a:lnSpc>
                        <a:buFont typeface="Arial"/>
                        <a:buChar char="•"/>
                      </a:pPr>
                      <a:r>
                        <a:rPr lang="en-US" sz="3599">
                          <a:solidFill>
                            <a:srgbClr val="000000"/>
                          </a:solidFill>
                          <a:latin typeface="Montserrat Extra-Bold Bold"/>
                        </a:rPr>
                        <a:t>Sweaty mamma</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6" name="Picture 6"/>
          <p:cNvPicPr>
            <a:picLocks noChangeAspect="1"/>
          </p:cNvPicPr>
          <p:nvPr/>
        </p:nvPicPr>
        <p:blipFill>
          <a:blip r:embed="rId7"/>
          <a:srcRect/>
          <a:stretch>
            <a:fillRect/>
          </a:stretch>
        </p:blipFill>
        <p:spPr>
          <a:xfrm>
            <a:off x="9144000" y="3086100"/>
            <a:ext cx="7445953" cy="6172200"/>
          </a:xfrm>
          <a:prstGeom prst="rect">
            <a:avLst/>
          </a:prstGeom>
        </p:spPr>
      </p:pic>
      <p:sp>
        <p:nvSpPr>
          <p:cNvPr id="7" name="TextBox 7"/>
          <p:cNvSpPr txBox="1"/>
          <p:nvPr/>
        </p:nvSpPr>
        <p:spPr>
          <a:xfrm>
            <a:off x="1028700" y="1152525"/>
            <a:ext cx="13005326" cy="1657985"/>
          </a:xfrm>
          <a:prstGeom prst="rect">
            <a:avLst/>
          </a:prstGeom>
        </p:spPr>
        <p:txBody>
          <a:bodyPr lIns="0" tIns="0" rIns="0" bIns="0" rtlCol="0" anchor="t">
            <a:spAutoFit/>
          </a:bodyPr>
          <a:lstStyle/>
          <a:p>
            <a:pPr>
              <a:lnSpc>
                <a:spcPts val="6399"/>
              </a:lnSpc>
              <a:spcBef>
                <a:spcPct val="0"/>
              </a:spcBef>
            </a:pPr>
            <a:r>
              <a:rPr lang="en-US" sz="6399">
                <a:solidFill>
                  <a:srgbClr val="19598D"/>
                </a:solidFill>
                <a:latin typeface="Montserrat Extra-Bold Bold"/>
              </a:rPr>
              <a:t>Other pre and postnatal classes</a:t>
            </a:r>
          </a:p>
        </p:txBody>
      </p:sp>
      <p:pic>
        <p:nvPicPr>
          <p:cNvPr id="8" name="Audio 7">
            <a:hlinkClick r:id="" action="ppaction://media"/>
            <a:extLst>
              <a:ext uri="{FF2B5EF4-FFF2-40B4-BE49-F238E27FC236}">
                <a16:creationId xmlns:a16="http://schemas.microsoft.com/office/drawing/2014/main" id="{F183F2D8-5330-AACD-FFD0-3037A456AD1C}"/>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7322800" y="93218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9408"/>
    </mc:Choice>
    <mc:Fallback>
      <p:transition spd="slow" advTm="940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4">
            <a:alphaModFix amt="75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215412" y="1249973"/>
            <a:ext cx="844062" cy="211015"/>
          </a:xfrm>
          <a:prstGeom prst="rect">
            <a:avLst/>
          </a:prstGeom>
        </p:spPr>
      </p:pic>
      <p:sp>
        <p:nvSpPr>
          <p:cNvPr id="3" name="AutoShape 3"/>
          <p:cNvSpPr/>
          <p:nvPr/>
        </p:nvSpPr>
        <p:spPr>
          <a:xfrm rot="-5376337">
            <a:off x="-400441" y="3241875"/>
            <a:ext cx="2075766" cy="0"/>
          </a:xfrm>
          <a:prstGeom prst="line">
            <a:avLst/>
          </a:prstGeom>
          <a:ln w="28575" cap="rnd">
            <a:solidFill>
              <a:srgbClr val="D9D9D9">
                <a:alpha val="74902"/>
              </a:srgbClr>
            </a:solidFill>
            <a:prstDash val="solid"/>
            <a:headEnd type="none" w="sm" len="sm"/>
            <a:tailEnd type="none" w="sm" len="sm"/>
          </a:ln>
        </p:spPr>
      </p:sp>
      <p:graphicFrame>
        <p:nvGraphicFramePr>
          <p:cNvPr id="4" name="Table 4"/>
          <p:cNvGraphicFramePr>
            <a:graphicFrameLocks noGrp="1"/>
          </p:cNvGraphicFramePr>
          <p:nvPr/>
        </p:nvGraphicFramePr>
        <p:xfrm>
          <a:off x="1028700" y="3256162"/>
          <a:ext cx="16230600" cy="6191250"/>
        </p:xfrm>
        <a:graphic>
          <a:graphicData uri="http://schemas.openxmlformats.org/drawingml/2006/table">
            <a:tbl>
              <a:tblPr/>
              <a:tblGrid>
                <a:gridCol w="8115300">
                  <a:extLst>
                    <a:ext uri="{9D8B030D-6E8A-4147-A177-3AD203B41FA5}">
                      <a16:colId xmlns:a16="http://schemas.microsoft.com/office/drawing/2014/main" val="20000"/>
                    </a:ext>
                  </a:extLst>
                </a:gridCol>
                <a:gridCol w="8115300">
                  <a:extLst>
                    <a:ext uri="{9D8B030D-6E8A-4147-A177-3AD203B41FA5}">
                      <a16:colId xmlns:a16="http://schemas.microsoft.com/office/drawing/2014/main" val="20001"/>
                    </a:ext>
                  </a:extLst>
                </a:gridCol>
              </a:tblGrid>
              <a:tr h="1035070">
                <a:tc>
                  <a:txBody>
                    <a:bodyPr/>
                    <a:lstStyle/>
                    <a:p>
                      <a:pPr algn="ctr">
                        <a:lnSpc>
                          <a:spcPts val="4200"/>
                        </a:lnSpc>
                        <a:defRPr/>
                      </a:pPr>
                      <a:r>
                        <a:rPr lang="en-US" sz="3000">
                          <a:solidFill>
                            <a:srgbClr val="000000"/>
                          </a:solidFill>
                          <a:latin typeface="Montserrat Bold"/>
                        </a:rPr>
                        <a:t>Support service</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200"/>
                        </a:lnSpc>
                        <a:defRPr/>
                      </a:pPr>
                      <a:r>
                        <a:rPr lang="en-US" sz="3000">
                          <a:solidFill>
                            <a:srgbClr val="000000"/>
                          </a:solidFill>
                          <a:latin typeface="Montserrat Bold"/>
                        </a:rPr>
                        <a:t>Help provided</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926380">
                <a:tc>
                  <a:txBody>
                    <a:bodyPr/>
                    <a:lstStyle/>
                    <a:p>
                      <a:pPr algn="just">
                        <a:lnSpc>
                          <a:spcPts val="2870"/>
                        </a:lnSpc>
                        <a:defRPr/>
                      </a:pPr>
                      <a:r>
                        <a:rPr lang="en-US" sz="2050">
                          <a:solidFill>
                            <a:srgbClr val="000000"/>
                          </a:solidFill>
                          <a:latin typeface="Montserrat"/>
                        </a:rPr>
                        <a:t>NHS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just">
                        <a:lnSpc>
                          <a:spcPts val="2870"/>
                        </a:lnSpc>
                        <a:defRPr/>
                      </a:pPr>
                      <a:r>
                        <a:rPr lang="en-US" sz="2050">
                          <a:solidFill>
                            <a:srgbClr val="000000"/>
                          </a:solidFill>
                          <a:latin typeface="Montserrat"/>
                        </a:rPr>
                        <a:t>NHS Choices publishes ‘Your pregnancy and baby guide’, which provides a range of medical and nutritional advice throughout pregnancy, along with expert videos, parents’ tips and interactive tools.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197997">
                <a:tc>
                  <a:txBody>
                    <a:bodyPr/>
                    <a:lstStyle/>
                    <a:p>
                      <a:pPr algn="just">
                        <a:lnSpc>
                          <a:spcPts val="2870"/>
                        </a:lnSpc>
                        <a:defRPr/>
                      </a:pPr>
                      <a:r>
                        <a:rPr lang="en-US" sz="2050">
                          <a:solidFill>
                            <a:srgbClr val="000000"/>
                          </a:solidFill>
                          <a:latin typeface="Montserrat"/>
                        </a:rPr>
                        <a:t>PANDAS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just">
                        <a:lnSpc>
                          <a:spcPts val="2870"/>
                        </a:lnSpc>
                        <a:defRPr/>
                      </a:pPr>
                      <a:r>
                        <a:rPr lang="en-US" sz="2050">
                          <a:solidFill>
                            <a:srgbClr val="000000"/>
                          </a:solidFill>
                          <a:latin typeface="Montserrat"/>
                        </a:rPr>
                        <a:t>Provides support for coping with pre or postnatal mental illness.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197997">
                <a:tc>
                  <a:txBody>
                    <a:bodyPr/>
                    <a:lstStyle/>
                    <a:p>
                      <a:pPr algn="just">
                        <a:lnSpc>
                          <a:spcPts val="2870"/>
                        </a:lnSpc>
                        <a:defRPr/>
                      </a:pPr>
                      <a:r>
                        <a:rPr lang="en-US" sz="2050">
                          <a:solidFill>
                            <a:srgbClr val="000000"/>
                          </a:solidFill>
                          <a:latin typeface="Montserrat"/>
                        </a:rPr>
                        <a:t>BLISS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just">
                        <a:lnSpc>
                          <a:spcPts val="2870"/>
                        </a:lnSpc>
                        <a:defRPr/>
                      </a:pPr>
                      <a:r>
                        <a:rPr lang="en-US" sz="2050">
                          <a:solidFill>
                            <a:srgbClr val="000000"/>
                          </a:solidFill>
                          <a:latin typeface="Montserrat"/>
                        </a:rPr>
                        <a:t>Support for families of babies that are born premature or sick.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33806">
                <a:tc>
                  <a:txBody>
                    <a:bodyPr/>
                    <a:lstStyle/>
                    <a:p>
                      <a:pPr algn="just">
                        <a:lnSpc>
                          <a:spcPts val="2870"/>
                        </a:lnSpc>
                        <a:defRPr/>
                      </a:pPr>
                      <a:r>
                        <a:rPr lang="en-US" sz="2050">
                          <a:solidFill>
                            <a:srgbClr val="000000"/>
                          </a:solidFill>
                          <a:latin typeface="Montserrat"/>
                        </a:rPr>
                        <a:t>SANDS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just">
                        <a:lnSpc>
                          <a:spcPts val="2870"/>
                        </a:lnSpc>
                        <a:defRPr/>
                      </a:pPr>
                      <a:r>
                        <a:rPr lang="en-US" sz="2050">
                          <a:solidFill>
                            <a:srgbClr val="000000"/>
                          </a:solidFill>
                          <a:latin typeface="Montserrat"/>
                        </a:rPr>
                        <a:t>A stillbirth and neonatal death charity.</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pic>
        <p:nvPicPr>
          <p:cNvPr id="5" name="Picture 5"/>
          <p:cNvPicPr>
            <a:picLocks noChangeAspect="1"/>
          </p:cNvPicPr>
          <p:nvPr/>
        </p:nvPicPr>
        <p:blipFill>
          <a:blip r:embed="rId6"/>
          <a:srcRect/>
          <a:stretch>
            <a:fillRect/>
          </a:stretch>
        </p:blipFill>
        <p:spPr>
          <a:xfrm>
            <a:off x="16003835" y="1124416"/>
            <a:ext cx="1255465" cy="1306191"/>
          </a:xfrm>
          <a:prstGeom prst="rect">
            <a:avLst/>
          </a:prstGeom>
        </p:spPr>
      </p:pic>
      <p:sp>
        <p:nvSpPr>
          <p:cNvPr id="6" name="TextBox 6"/>
          <p:cNvSpPr txBox="1"/>
          <p:nvPr/>
        </p:nvSpPr>
        <p:spPr>
          <a:xfrm>
            <a:off x="1028700" y="1152525"/>
            <a:ext cx="13005326" cy="848360"/>
          </a:xfrm>
          <a:prstGeom prst="rect">
            <a:avLst/>
          </a:prstGeom>
        </p:spPr>
        <p:txBody>
          <a:bodyPr lIns="0" tIns="0" rIns="0" bIns="0" rtlCol="0" anchor="t">
            <a:spAutoFit/>
          </a:bodyPr>
          <a:lstStyle/>
          <a:p>
            <a:pPr>
              <a:lnSpc>
                <a:spcPts val="6399"/>
              </a:lnSpc>
              <a:spcBef>
                <a:spcPct val="0"/>
              </a:spcBef>
            </a:pPr>
            <a:r>
              <a:rPr lang="en-US" sz="6399">
                <a:solidFill>
                  <a:srgbClr val="19598D"/>
                </a:solidFill>
                <a:latin typeface="Montserrat Extra-Bold Bold"/>
              </a:rPr>
              <a:t>Support services</a:t>
            </a:r>
          </a:p>
        </p:txBody>
      </p:sp>
      <p:pic>
        <p:nvPicPr>
          <p:cNvPr id="7" name="Audio 6">
            <a:hlinkClick r:id="" action="ppaction://media"/>
            <a:extLst>
              <a:ext uri="{FF2B5EF4-FFF2-40B4-BE49-F238E27FC236}">
                <a16:creationId xmlns:a16="http://schemas.microsoft.com/office/drawing/2014/main" id="{BF39EAA1-CC8B-40C1-6FF9-677B1F0B9CD0}"/>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7322800" y="93218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2501"/>
    </mc:Choice>
    <mc:Fallback>
      <p:transition spd="slow" advTm="325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282420" y="9096375"/>
            <a:ext cx="18852841" cy="0"/>
          </a:xfrm>
          <a:prstGeom prst="line">
            <a:avLst/>
          </a:prstGeom>
          <a:ln w="28575" cap="rnd">
            <a:solidFill>
              <a:srgbClr val="D9D9D9"/>
            </a:solidFill>
            <a:prstDash val="solid"/>
            <a:headEnd type="none" w="sm" len="sm"/>
            <a:tailEnd type="none" w="sm" len="sm"/>
          </a:ln>
        </p:spPr>
      </p:sp>
      <p:sp>
        <p:nvSpPr>
          <p:cNvPr id="3" name="AutoShape 3"/>
          <p:cNvSpPr/>
          <p:nvPr/>
        </p:nvSpPr>
        <p:spPr>
          <a:xfrm>
            <a:off x="2031023" y="7423557"/>
            <a:ext cx="16256977" cy="8229600"/>
          </a:xfrm>
          <a:prstGeom prst="rect">
            <a:avLst/>
          </a:prstGeom>
          <a:solidFill>
            <a:srgbClr val="19598D"/>
          </a:solidFill>
        </p:spPr>
      </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16731762" y="1410919"/>
            <a:ext cx="844062" cy="211015"/>
          </a:xfrm>
          <a:prstGeom prst="rect">
            <a:avLst/>
          </a:prstGeom>
        </p:spPr>
      </p:pic>
      <p:sp>
        <p:nvSpPr>
          <p:cNvPr id="5" name="AutoShape 5"/>
          <p:cNvSpPr/>
          <p:nvPr/>
        </p:nvSpPr>
        <p:spPr>
          <a:xfrm rot="-5400000">
            <a:off x="15939739" y="3593303"/>
            <a:ext cx="2456682" cy="0"/>
          </a:xfrm>
          <a:prstGeom prst="line">
            <a:avLst/>
          </a:prstGeom>
          <a:ln w="28575" cap="rnd">
            <a:solidFill>
              <a:srgbClr val="D9D9D9"/>
            </a:solidFill>
            <a:prstDash val="solid"/>
            <a:headEnd type="none" w="sm" len="sm"/>
            <a:tailEnd type="none" w="sm" len="sm"/>
          </a:ln>
        </p:spPr>
      </p:sp>
      <p:pic>
        <p:nvPicPr>
          <p:cNvPr id="6" name="Picture 6"/>
          <p:cNvPicPr>
            <a:picLocks noChangeAspect="1"/>
          </p:cNvPicPr>
          <p:nvPr/>
        </p:nvPicPr>
        <p:blipFill>
          <a:blip r:embed="rId6"/>
          <a:srcRect/>
          <a:stretch>
            <a:fillRect/>
          </a:stretch>
        </p:blipFill>
        <p:spPr>
          <a:xfrm>
            <a:off x="15940585" y="7772400"/>
            <a:ext cx="1939613" cy="2017981"/>
          </a:xfrm>
          <a:prstGeom prst="rect">
            <a:avLst/>
          </a:prstGeom>
        </p:spPr>
      </p:pic>
      <p:sp>
        <p:nvSpPr>
          <p:cNvPr id="7" name="TextBox 7"/>
          <p:cNvSpPr txBox="1"/>
          <p:nvPr/>
        </p:nvSpPr>
        <p:spPr>
          <a:xfrm>
            <a:off x="1028700" y="1181100"/>
            <a:ext cx="10954707" cy="1064007"/>
          </a:xfrm>
          <a:prstGeom prst="rect">
            <a:avLst/>
          </a:prstGeom>
        </p:spPr>
        <p:txBody>
          <a:bodyPr lIns="0" tIns="0" rIns="0" bIns="0" rtlCol="0" anchor="t">
            <a:spAutoFit/>
          </a:bodyPr>
          <a:lstStyle/>
          <a:p>
            <a:pPr>
              <a:lnSpc>
                <a:spcPts val="8057"/>
              </a:lnSpc>
              <a:spcBef>
                <a:spcPct val="0"/>
              </a:spcBef>
            </a:pPr>
            <a:r>
              <a:rPr lang="en-US" sz="8057">
                <a:solidFill>
                  <a:srgbClr val="19598D"/>
                </a:solidFill>
                <a:latin typeface="Montserrat Extra-Bold"/>
              </a:rPr>
              <a:t>Learning review</a:t>
            </a:r>
          </a:p>
        </p:txBody>
      </p:sp>
      <p:sp>
        <p:nvSpPr>
          <p:cNvPr id="8" name="TextBox 8"/>
          <p:cNvSpPr txBox="1"/>
          <p:nvPr/>
        </p:nvSpPr>
        <p:spPr>
          <a:xfrm>
            <a:off x="1028700" y="2978150"/>
            <a:ext cx="14776080" cy="6108700"/>
          </a:xfrm>
          <a:prstGeom prst="rect">
            <a:avLst/>
          </a:prstGeom>
        </p:spPr>
        <p:txBody>
          <a:bodyPr lIns="0" tIns="0" rIns="0" bIns="0" rtlCol="0" anchor="t">
            <a:spAutoFit/>
          </a:bodyPr>
          <a:lstStyle/>
          <a:p>
            <a:pPr algn="just">
              <a:lnSpc>
                <a:spcPts val="3499"/>
              </a:lnSpc>
            </a:pPr>
            <a:r>
              <a:rPr lang="en-US" sz="2499">
                <a:solidFill>
                  <a:srgbClr val="000000"/>
                </a:solidFill>
                <a:latin typeface="Montserrat"/>
              </a:rPr>
              <a:t>Can you now:</a:t>
            </a:r>
          </a:p>
          <a:p>
            <a:pPr algn="just">
              <a:lnSpc>
                <a:spcPts val="3499"/>
              </a:lnSpc>
            </a:pPr>
            <a:endParaRPr lang="en-US" sz="2499">
              <a:solidFill>
                <a:srgbClr val="000000"/>
              </a:solidFill>
              <a:latin typeface="Montserrat"/>
            </a:endParaRPr>
          </a:p>
          <a:p>
            <a:pPr marL="539749" lvl="1" indent="-269875" algn="just">
              <a:lnSpc>
                <a:spcPts val="3499"/>
              </a:lnSpc>
              <a:buFont typeface="Arial"/>
              <a:buChar char="•"/>
            </a:pPr>
            <a:r>
              <a:rPr lang="en-US" sz="2499">
                <a:solidFill>
                  <a:srgbClr val="000000"/>
                </a:solidFill>
                <a:latin typeface="Montserrat"/>
              </a:rPr>
              <a:t>Summarise the care package offered to pre and postnatal women?</a:t>
            </a:r>
          </a:p>
          <a:p>
            <a:pPr marL="539749" lvl="1" indent="-269875" algn="just">
              <a:lnSpc>
                <a:spcPts val="3499"/>
              </a:lnSpc>
              <a:buFont typeface="Arial"/>
              <a:buChar char="•"/>
            </a:pPr>
            <a:r>
              <a:rPr lang="en-US" sz="2499">
                <a:solidFill>
                  <a:srgbClr val="000000"/>
                </a:solidFill>
                <a:latin typeface="Montserrat"/>
              </a:rPr>
              <a:t>Explain the guidance provided by medical professionals throughout the pre and postnatal period?</a:t>
            </a:r>
          </a:p>
          <a:p>
            <a:pPr marL="539749" lvl="1" indent="-269875" algn="just">
              <a:lnSpc>
                <a:spcPts val="3499"/>
              </a:lnSpc>
              <a:buFont typeface="Arial"/>
              <a:buChar char="•"/>
            </a:pPr>
            <a:r>
              <a:rPr lang="en-US" sz="2499">
                <a:solidFill>
                  <a:srgbClr val="000000"/>
                </a:solidFill>
                <a:latin typeface="Montserrat"/>
              </a:rPr>
              <a:t>Describe a range of prenatal classes available to pregnant women?</a:t>
            </a:r>
          </a:p>
          <a:p>
            <a:pPr algn="just">
              <a:lnSpc>
                <a:spcPts val="3499"/>
              </a:lnSpc>
            </a:pPr>
            <a:endParaRPr lang="en-US" sz="2499">
              <a:solidFill>
                <a:srgbClr val="000000"/>
              </a:solidFill>
              <a:latin typeface="Montserrat"/>
            </a:endParaRPr>
          </a:p>
          <a:p>
            <a:pPr algn="just">
              <a:lnSpc>
                <a:spcPts val="3499"/>
              </a:lnSpc>
            </a:pPr>
            <a:endParaRPr lang="en-US" sz="2499">
              <a:solidFill>
                <a:srgbClr val="000000"/>
              </a:solidFill>
              <a:latin typeface="Montserrat"/>
            </a:endParaRPr>
          </a:p>
          <a:p>
            <a:pPr algn="just">
              <a:lnSpc>
                <a:spcPts val="3499"/>
              </a:lnSpc>
            </a:pPr>
            <a:endParaRPr lang="en-US" sz="2499">
              <a:solidFill>
                <a:srgbClr val="000000"/>
              </a:solidFill>
              <a:latin typeface="Montserrat"/>
            </a:endParaRPr>
          </a:p>
          <a:p>
            <a:pPr algn="just">
              <a:lnSpc>
                <a:spcPts val="3499"/>
              </a:lnSpc>
            </a:pPr>
            <a:endParaRPr lang="en-US" sz="2499">
              <a:solidFill>
                <a:srgbClr val="000000"/>
              </a:solidFill>
              <a:latin typeface="Montserrat"/>
            </a:endParaRPr>
          </a:p>
          <a:p>
            <a:pPr algn="just">
              <a:lnSpc>
                <a:spcPts val="3499"/>
              </a:lnSpc>
            </a:pPr>
            <a:endParaRPr lang="en-US" sz="2499">
              <a:solidFill>
                <a:srgbClr val="000000"/>
              </a:solidFill>
              <a:latin typeface="Montserrat"/>
            </a:endParaRPr>
          </a:p>
          <a:p>
            <a:pPr algn="just">
              <a:lnSpc>
                <a:spcPts val="3499"/>
              </a:lnSpc>
            </a:pPr>
            <a:endParaRPr lang="en-US" sz="2499">
              <a:solidFill>
                <a:srgbClr val="000000"/>
              </a:solidFill>
              <a:latin typeface="Montserrat"/>
            </a:endParaRPr>
          </a:p>
          <a:p>
            <a:pPr algn="just">
              <a:lnSpc>
                <a:spcPts val="3499"/>
              </a:lnSpc>
            </a:pPr>
            <a:endParaRPr lang="en-US" sz="2499">
              <a:solidFill>
                <a:srgbClr val="000000"/>
              </a:solidFill>
              <a:latin typeface="Montserrat"/>
            </a:endParaRPr>
          </a:p>
          <a:p>
            <a:pPr algn="just">
              <a:lnSpc>
                <a:spcPts val="3499"/>
              </a:lnSpc>
            </a:pPr>
            <a:endParaRPr lang="en-US" sz="2499">
              <a:solidFill>
                <a:srgbClr val="000000"/>
              </a:solidFill>
              <a:latin typeface="Montserrat"/>
            </a:endParaRPr>
          </a:p>
        </p:txBody>
      </p:sp>
      <p:pic>
        <p:nvPicPr>
          <p:cNvPr id="9" name="Audio 8">
            <a:hlinkClick r:id="" action="ppaction://media"/>
            <a:extLst>
              <a:ext uri="{FF2B5EF4-FFF2-40B4-BE49-F238E27FC236}">
                <a16:creationId xmlns:a16="http://schemas.microsoft.com/office/drawing/2014/main" id="{7A5E129A-FA9B-9ABA-10D2-C3CFEB842C03}"/>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7322800" y="93218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2197"/>
    </mc:Choice>
    <mc:Fallback>
      <p:transition spd="slow" advTm="2219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282420" y="9096375"/>
            <a:ext cx="18852841" cy="0"/>
          </a:xfrm>
          <a:prstGeom prst="line">
            <a:avLst/>
          </a:prstGeom>
          <a:ln w="28575" cap="rnd">
            <a:solidFill>
              <a:srgbClr val="D9D9D9"/>
            </a:solidFill>
            <a:prstDash val="solid"/>
            <a:headEnd type="none" w="sm" len="sm"/>
            <a:tailEnd type="none" w="sm" len="sm"/>
          </a:ln>
        </p:spPr>
      </p:sp>
      <p:sp>
        <p:nvSpPr>
          <p:cNvPr id="3" name="AutoShape 3"/>
          <p:cNvSpPr/>
          <p:nvPr/>
        </p:nvSpPr>
        <p:spPr>
          <a:xfrm>
            <a:off x="2031023" y="7423557"/>
            <a:ext cx="16256977" cy="8229600"/>
          </a:xfrm>
          <a:prstGeom prst="rect">
            <a:avLst/>
          </a:prstGeom>
          <a:solidFill>
            <a:srgbClr val="19598D"/>
          </a:solidFill>
        </p:spPr>
      </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16731762" y="1410919"/>
            <a:ext cx="844062" cy="211015"/>
          </a:xfrm>
          <a:prstGeom prst="rect">
            <a:avLst/>
          </a:prstGeom>
        </p:spPr>
      </p:pic>
      <p:sp>
        <p:nvSpPr>
          <p:cNvPr id="5" name="AutoShape 5"/>
          <p:cNvSpPr/>
          <p:nvPr/>
        </p:nvSpPr>
        <p:spPr>
          <a:xfrm rot="-5400000">
            <a:off x="15939739" y="3593303"/>
            <a:ext cx="2456682" cy="0"/>
          </a:xfrm>
          <a:prstGeom prst="line">
            <a:avLst/>
          </a:prstGeom>
          <a:ln w="28575" cap="rnd">
            <a:solidFill>
              <a:srgbClr val="D9D9D9"/>
            </a:solidFill>
            <a:prstDash val="solid"/>
            <a:headEnd type="none" w="sm" len="sm"/>
            <a:tailEnd type="none" w="sm" len="sm"/>
          </a:ln>
        </p:spPr>
      </p:sp>
      <p:pic>
        <p:nvPicPr>
          <p:cNvPr id="6" name="Picture 6"/>
          <p:cNvPicPr>
            <a:picLocks noChangeAspect="1"/>
          </p:cNvPicPr>
          <p:nvPr/>
        </p:nvPicPr>
        <p:blipFill>
          <a:blip r:embed="rId6"/>
          <a:srcRect/>
          <a:stretch>
            <a:fillRect/>
          </a:stretch>
        </p:blipFill>
        <p:spPr>
          <a:xfrm>
            <a:off x="15940585" y="7772400"/>
            <a:ext cx="1939613" cy="2017981"/>
          </a:xfrm>
          <a:prstGeom prst="rect">
            <a:avLst/>
          </a:prstGeom>
        </p:spPr>
      </p:pic>
      <p:sp>
        <p:nvSpPr>
          <p:cNvPr id="7" name="TextBox 7"/>
          <p:cNvSpPr txBox="1"/>
          <p:nvPr/>
        </p:nvSpPr>
        <p:spPr>
          <a:xfrm>
            <a:off x="1028700" y="1181100"/>
            <a:ext cx="10954707" cy="1064007"/>
          </a:xfrm>
          <a:prstGeom prst="rect">
            <a:avLst/>
          </a:prstGeom>
        </p:spPr>
        <p:txBody>
          <a:bodyPr lIns="0" tIns="0" rIns="0" bIns="0" rtlCol="0" anchor="t">
            <a:spAutoFit/>
          </a:bodyPr>
          <a:lstStyle/>
          <a:p>
            <a:pPr>
              <a:lnSpc>
                <a:spcPts val="8057"/>
              </a:lnSpc>
              <a:spcBef>
                <a:spcPct val="0"/>
              </a:spcBef>
            </a:pPr>
            <a:r>
              <a:rPr lang="en-US" sz="8057">
                <a:solidFill>
                  <a:srgbClr val="19598D"/>
                </a:solidFill>
                <a:latin typeface="Montserrat Extra-Bold"/>
              </a:rPr>
              <a:t>Learning objectives</a:t>
            </a:r>
          </a:p>
        </p:txBody>
      </p:sp>
      <p:sp>
        <p:nvSpPr>
          <p:cNvPr id="8" name="TextBox 8"/>
          <p:cNvSpPr txBox="1"/>
          <p:nvPr/>
        </p:nvSpPr>
        <p:spPr>
          <a:xfrm>
            <a:off x="1028700" y="2978150"/>
            <a:ext cx="14776080" cy="6108700"/>
          </a:xfrm>
          <a:prstGeom prst="rect">
            <a:avLst/>
          </a:prstGeom>
        </p:spPr>
        <p:txBody>
          <a:bodyPr lIns="0" tIns="0" rIns="0" bIns="0" rtlCol="0" anchor="t">
            <a:spAutoFit/>
          </a:bodyPr>
          <a:lstStyle/>
          <a:p>
            <a:pPr algn="just">
              <a:lnSpc>
                <a:spcPts val="3499"/>
              </a:lnSpc>
            </a:pPr>
            <a:r>
              <a:rPr lang="en-US" sz="2499">
                <a:solidFill>
                  <a:srgbClr val="000000"/>
                </a:solidFill>
                <a:latin typeface="Montserrat Bold"/>
              </a:rPr>
              <a:t>By the end of the lesson you will be able to:</a:t>
            </a:r>
          </a:p>
          <a:p>
            <a:pPr algn="just">
              <a:lnSpc>
                <a:spcPts val="3499"/>
              </a:lnSpc>
            </a:pPr>
            <a:endParaRPr lang="en-US" sz="2499">
              <a:solidFill>
                <a:srgbClr val="000000"/>
              </a:solidFill>
              <a:latin typeface="Montserrat Bold"/>
            </a:endParaRPr>
          </a:p>
          <a:p>
            <a:pPr marL="539749" lvl="1" indent="-269875" algn="just">
              <a:lnSpc>
                <a:spcPts val="3499"/>
              </a:lnSpc>
              <a:buFont typeface="Arial"/>
              <a:buChar char="•"/>
            </a:pPr>
            <a:r>
              <a:rPr lang="en-US" sz="2499">
                <a:solidFill>
                  <a:srgbClr val="000000"/>
                </a:solidFill>
                <a:latin typeface="Montserrat"/>
              </a:rPr>
              <a:t>Summarise the care package offered to pre and postnatal women</a:t>
            </a:r>
          </a:p>
          <a:p>
            <a:pPr marL="539749" lvl="1" indent="-269875" algn="just">
              <a:lnSpc>
                <a:spcPts val="3499"/>
              </a:lnSpc>
              <a:buFont typeface="Arial"/>
              <a:buChar char="•"/>
            </a:pPr>
            <a:r>
              <a:rPr lang="en-US" sz="2499">
                <a:solidFill>
                  <a:srgbClr val="000000"/>
                </a:solidFill>
                <a:latin typeface="Montserrat"/>
              </a:rPr>
              <a:t>Explain the guidance provided by medical professionals throughout the pre and postnatal period</a:t>
            </a:r>
          </a:p>
          <a:p>
            <a:pPr marL="539749" lvl="1" indent="-269875" algn="just">
              <a:lnSpc>
                <a:spcPts val="3499"/>
              </a:lnSpc>
              <a:buFont typeface="Arial"/>
              <a:buChar char="•"/>
            </a:pPr>
            <a:r>
              <a:rPr lang="en-US" sz="2499">
                <a:solidFill>
                  <a:srgbClr val="000000"/>
                </a:solidFill>
                <a:latin typeface="Montserrat"/>
              </a:rPr>
              <a:t>Describe a range of prenatal classes available to pregnant women</a:t>
            </a:r>
          </a:p>
          <a:p>
            <a:pPr algn="just">
              <a:lnSpc>
                <a:spcPts val="3499"/>
              </a:lnSpc>
            </a:pPr>
            <a:endParaRPr lang="en-US" sz="2499">
              <a:solidFill>
                <a:srgbClr val="000000"/>
              </a:solidFill>
              <a:latin typeface="Montserrat"/>
            </a:endParaRPr>
          </a:p>
          <a:p>
            <a:pPr algn="just">
              <a:lnSpc>
                <a:spcPts val="3499"/>
              </a:lnSpc>
            </a:pPr>
            <a:endParaRPr lang="en-US" sz="2499">
              <a:solidFill>
                <a:srgbClr val="000000"/>
              </a:solidFill>
              <a:latin typeface="Montserrat"/>
            </a:endParaRPr>
          </a:p>
          <a:p>
            <a:pPr algn="just">
              <a:lnSpc>
                <a:spcPts val="3499"/>
              </a:lnSpc>
            </a:pPr>
            <a:endParaRPr lang="en-US" sz="2499">
              <a:solidFill>
                <a:srgbClr val="000000"/>
              </a:solidFill>
              <a:latin typeface="Montserrat"/>
            </a:endParaRPr>
          </a:p>
          <a:p>
            <a:pPr algn="just">
              <a:lnSpc>
                <a:spcPts val="3499"/>
              </a:lnSpc>
            </a:pPr>
            <a:endParaRPr lang="en-US" sz="2499">
              <a:solidFill>
                <a:srgbClr val="000000"/>
              </a:solidFill>
              <a:latin typeface="Montserrat"/>
            </a:endParaRPr>
          </a:p>
          <a:p>
            <a:pPr algn="just">
              <a:lnSpc>
                <a:spcPts val="3499"/>
              </a:lnSpc>
            </a:pPr>
            <a:endParaRPr lang="en-US" sz="2499">
              <a:solidFill>
                <a:srgbClr val="000000"/>
              </a:solidFill>
              <a:latin typeface="Montserrat"/>
            </a:endParaRPr>
          </a:p>
          <a:p>
            <a:pPr algn="just">
              <a:lnSpc>
                <a:spcPts val="3499"/>
              </a:lnSpc>
            </a:pPr>
            <a:endParaRPr lang="en-US" sz="2499">
              <a:solidFill>
                <a:srgbClr val="000000"/>
              </a:solidFill>
              <a:latin typeface="Montserrat"/>
            </a:endParaRPr>
          </a:p>
          <a:p>
            <a:pPr algn="just">
              <a:lnSpc>
                <a:spcPts val="3499"/>
              </a:lnSpc>
            </a:pPr>
            <a:endParaRPr lang="en-US" sz="2499">
              <a:solidFill>
                <a:srgbClr val="000000"/>
              </a:solidFill>
              <a:latin typeface="Montserrat"/>
            </a:endParaRPr>
          </a:p>
          <a:p>
            <a:pPr algn="just">
              <a:lnSpc>
                <a:spcPts val="3499"/>
              </a:lnSpc>
            </a:pPr>
            <a:endParaRPr lang="en-US" sz="2499">
              <a:solidFill>
                <a:srgbClr val="000000"/>
              </a:solidFill>
              <a:latin typeface="Montserrat"/>
            </a:endParaRPr>
          </a:p>
        </p:txBody>
      </p:sp>
      <p:pic>
        <p:nvPicPr>
          <p:cNvPr id="13" name="Audio 12">
            <a:hlinkClick r:id="" action="ppaction://media"/>
            <a:extLst>
              <a:ext uri="{FF2B5EF4-FFF2-40B4-BE49-F238E27FC236}">
                <a16:creationId xmlns:a16="http://schemas.microsoft.com/office/drawing/2014/main" id="{D7F47242-8C57-6EC8-DBFB-4DC67E1EC0F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7322800" y="93218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6458"/>
    </mc:Choice>
    <mc:Fallback>
      <p:transition spd="slow" advTm="1645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85813" y="-158270"/>
            <a:ext cx="19659626" cy="9254645"/>
          </a:xfrm>
          <a:prstGeom prst="rect">
            <a:avLst/>
          </a:prstGeom>
          <a:solidFill>
            <a:srgbClr val="19598D"/>
          </a:solidFill>
        </p:spPr>
      </p:sp>
      <p:sp>
        <p:nvSpPr>
          <p:cNvPr id="3" name="AutoShape 3"/>
          <p:cNvSpPr/>
          <p:nvPr/>
        </p:nvSpPr>
        <p:spPr>
          <a:xfrm>
            <a:off x="590604" y="2787228"/>
            <a:ext cx="8035017" cy="4656126"/>
          </a:xfrm>
          <a:prstGeom prst="rect">
            <a:avLst/>
          </a:prstGeom>
          <a:solidFill>
            <a:srgbClr val="FFFFFF"/>
          </a:solidFill>
        </p:spPr>
      </p:sp>
      <p:pic>
        <p:nvPicPr>
          <p:cNvPr id="4" name="Picture 4"/>
          <p:cNvPicPr>
            <a:picLocks noChangeAspect="1"/>
          </p:cNvPicPr>
          <p:nvPr/>
        </p:nvPicPr>
        <p:blipFill>
          <a:blip r:embed="rId4">
            <a:alphaModFix amt="75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377677" y="923192"/>
            <a:ext cx="844062" cy="211015"/>
          </a:xfrm>
          <a:prstGeom prst="rect">
            <a:avLst/>
          </a:prstGeom>
        </p:spPr>
      </p:pic>
      <p:pic>
        <p:nvPicPr>
          <p:cNvPr id="5" name="Picture 5"/>
          <p:cNvPicPr>
            <a:picLocks noChangeAspect="1"/>
          </p:cNvPicPr>
          <p:nvPr/>
        </p:nvPicPr>
        <p:blipFill>
          <a:blip r:embed="rId4">
            <a:alphaModFix amt="75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a:off x="1028700" y="923192"/>
            <a:ext cx="844062" cy="211015"/>
          </a:xfrm>
          <a:prstGeom prst="rect">
            <a:avLst/>
          </a:prstGeom>
        </p:spPr>
      </p:pic>
      <p:sp>
        <p:nvSpPr>
          <p:cNvPr id="6" name="AutoShape 6"/>
          <p:cNvSpPr/>
          <p:nvPr/>
        </p:nvSpPr>
        <p:spPr>
          <a:xfrm rot="23662">
            <a:off x="13861144" y="1014412"/>
            <a:ext cx="2075766" cy="0"/>
          </a:xfrm>
          <a:prstGeom prst="line">
            <a:avLst/>
          </a:prstGeom>
          <a:ln w="28575" cap="rnd">
            <a:solidFill>
              <a:srgbClr val="FFFFFF">
                <a:alpha val="74902"/>
              </a:srgbClr>
            </a:solidFill>
            <a:prstDash val="solid"/>
            <a:headEnd type="none" w="sm" len="sm"/>
            <a:tailEnd type="none" w="sm" len="sm"/>
          </a:ln>
        </p:spPr>
      </p:sp>
      <p:sp>
        <p:nvSpPr>
          <p:cNvPr id="7" name="AutoShape 7"/>
          <p:cNvSpPr/>
          <p:nvPr/>
        </p:nvSpPr>
        <p:spPr>
          <a:xfrm rot="-10776337">
            <a:off x="2313529" y="1014413"/>
            <a:ext cx="2075766" cy="0"/>
          </a:xfrm>
          <a:prstGeom prst="line">
            <a:avLst/>
          </a:prstGeom>
          <a:ln w="28575" cap="rnd">
            <a:solidFill>
              <a:srgbClr val="FFFFFF">
                <a:alpha val="74902"/>
              </a:srgbClr>
            </a:solidFill>
            <a:prstDash val="solid"/>
            <a:headEnd type="none" w="sm" len="sm"/>
            <a:tailEnd type="none" w="sm" len="sm"/>
          </a:ln>
        </p:spPr>
      </p:sp>
      <p:sp>
        <p:nvSpPr>
          <p:cNvPr id="8" name="AutoShape 8"/>
          <p:cNvSpPr/>
          <p:nvPr/>
        </p:nvSpPr>
        <p:spPr>
          <a:xfrm>
            <a:off x="-282420" y="9096375"/>
            <a:ext cx="18852841" cy="0"/>
          </a:xfrm>
          <a:prstGeom prst="line">
            <a:avLst/>
          </a:prstGeom>
          <a:ln w="28575" cap="rnd">
            <a:solidFill>
              <a:srgbClr val="D9D9D9"/>
            </a:solidFill>
            <a:prstDash val="solid"/>
            <a:headEnd type="none" w="sm" len="sm"/>
            <a:tailEnd type="none" w="sm" len="sm"/>
          </a:ln>
        </p:spPr>
      </p:sp>
      <p:pic>
        <p:nvPicPr>
          <p:cNvPr id="9" name="Picture 9"/>
          <p:cNvPicPr>
            <a:picLocks noChangeAspect="1"/>
          </p:cNvPicPr>
          <p:nvPr/>
        </p:nvPicPr>
        <p:blipFill>
          <a:blip r:embed="rId6"/>
          <a:srcRect/>
          <a:stretch>
            <a:fillRect/>
          </a:stretch>
        </p:blipFill>
        <p:spPr>
          <a:xfrm>
            <a:off x="15936983" y="7657460"/>
            <a:ext cx="1410500" cy="1467490"/>
          </a:xfrm>
          <a:prstGeom prst="rect">
            <a:avLst/>
          </a:prstGeom>
        </p:spPr>
      </p:pic>
      <p:sp>
        <p:nvSpPr>
          <p:cNvPr id="10" name="TextBox 10"/>
          <p:cNvSpPr txBox="1"/>
          <p:nvPr/>
        </p:nvSpPr>
        <p:spPr>
          <a:xfrm>
            <a:off x="5126492" y="1114425"/>
            <a:ext cx="8035017" cy="1315086"/>
          </a:xfrm>
          <a:prstGeom prst="rect">
            <a:avLst/>
          </a:prstGeom>
        </p:spPr>
        <p:txBody>
          <a:bodyPr lIns="0" tIns="0" rIns="0" bIns="0" rtlCol="0" anchor="t">
            <a:spAutoFit/>
          </a:bodyPr>
          <a:lstStyle/>
          <a:p>
            <a:pPr algn="ctr">
              <a:lnSpc>
                <a:spcPts val="4700"/>
              </a:lnSpc>
            </a:pPr>
            <a:r>
              <a:rPr lang="en-US" sz="4700">
                <a:solidFill>
                  <a:srgbClr val="FFFFFF"/>
                </a:solidFill>
                <a:latin typeface="Montserrat Extra-Bold Bold"/>
              </a:rPr>
              <a:t>Healthcare services</a:t>
            </a:r>
          </a:p>
          <a:p>
            <a:pPr algn="ctr">
              <a:lnSpc>
                <a:spcPts val="2000"/>
              </a:lnSpc>
            </a:pPr>
            <a:endParaRPr lang="en-US" sz="4700">
              <a:solidFill>
                <a:srgbClr val="FFFFFF"/>
              </a:solidFill>
              <a:latin typeface="Montserrat Extra-Bold Bold"/>
            </a:endParaRPr>
          </a:p>
          <a:p>
            <a:pPr algn="ctr">
              <a:lnSpc>
                <a:spcPts val="3600"/>
              </a:lnSpc>
              <a:spcBef>
                <a:spcPct val="0"/>
              </a:spcBef>
            </a:pPr>
            <a:r>
              <a:rPr lang="en-US" sz="3600">
                <a:solidFill>
                  <a:srgbClr val="FFFFFF"/>
                </a:solidFill>
                <a:latin typeface="Montserrat Extra-Bold Italics"/>
              </a:rPr>
              <a:t>Activity</a:t>
            </a:r>
          </a:p>
        </p:txBody>
      </p:sp>
      <p:sp>
        <p:nvSpPr>
          <p:cNvPr id="11" name="TextBox 11"/>
          <p:cNvSpPr txBox="1"/>
          <p:nvPr/>
        </p:nvSpPr>
        <p:spPr>
          <a:xfrm>
            <a:off x="590604" y="2711028"/>
            <a:ext cx="8035017" cy="6795135"/>
          </a:xfrm>
          <a:prstGeom prst="rect">
            <a:avLst/>
          </a:prstGeom>
        </p:spPr>
        <p:txBody>
          <a:bodyPr lIns="0" tIns="0" rIns="0" bIns="0" rtlCol="0" anchor="t">
            <a:spAutoFit/>
          </a:bodyPr>
          <a:lstStyle/>
          <a:p>
            <a:pPr algn="ctr">
              <a:lnSpc>
                <a:spcPts val="5879"/>
              </a:lnSpc>
            </a:pPr>
            <a:r>
              <a:rPr lang="en-US" sz="4199">
                <a:solidFill>
                  <a:srgbClr val="000000"/>
                </a:solidFill>
                <a:latin typeface="Montserrat Semi-Bold Bold"/>
              </a:rPr>
              <a:t>Discuss and note down the the type, purpose, timing and professional or institution responsible for each area of care provided for pre or postnatal clients.</a:t>
            </a:r>
          </a:p>
          <a:p>
            <a:pPr algn="ctr">
              <a:lnSpc>
                <a:spcPts val="6299"/>
              </a:lnSpc>
            </a:pPr>
            <a:endParaRPr lang="en-US" sz="4199">
              <a:solidFill>
                <a:srgbClr val="000000"/>
              </a:solidFill>
              <a:latin typeface="Montserrat Semi-Bold Bold"/>
            </a:endParaRPr>
          </a:p>
          <a:p>
            <a:pPr algn="ctr">
              <a:lnSpc>
                <a:spcPts val="6299"/>
              </a:lnSpc>
            </a:pPr>
            <a:endParaRPr lang="en-US" sz="4199">
              <a:solidFill>
                <a:srgbClr val="000000"/>
              </a:solidFill>
              <a:latin typeface="Montserrat Semi-Bold Bold"/>
            </a:endParaRPr>
          </a:p>
          <a:p>
            <a:pPr algn="ctr">
              <a:lnSpc>
                <a:spcPts val="6299"/>
              </a:lnSpc>
            </a:pPr>
            <a:endParaRPr lang="en-US" sz="4199">
              <a:solidFill>
                <a:srgbClr val="000000"/>
              </a:solidFill>
              <a:latin typeface="Montserrat Semi-Bold Bold"/>
            </a:endParaRPr>
          </a:p>
        </p:txBody>
      </p:sp>
      <p:sp>
        <p:nvSpPr>
          <p:cNvPr id="12" name="AutoShape 12"/>
          <p:cNvSpPr/>
          <p:nvPr/>
        </p:nvSpPr>
        <p:spPr>
          <a:xfrm>
            <a:off x="9437981" y="2787228"/>
            <a:ext cx="8035017" cy="4656126"/>
          </a:xfrm>
          <a:prstGeom prst="rect">
            <a:avLst/>
          </a:prstGeom>
          <a:solidFill>
            <a:srgbClr val="FFFFFF"/>
          </a:solidFill>
        </p:spPr>
      </p:sp>
      <p:sp>
        <p:nvSpPr>
          <p:cNvPr id="13" name="TextBox 13"/>
          <p:cNvSpPr txBox="1"/>
          <p:nvPr/>
        </p:nvSpPr>
        <p:spPr>
          <a:xfrm>
            <a:off x="9312467" y="2711028"/>
            <a:ext cx="8035017" cy="7014210"/>
          </a:xfrm>
          <a:prstGeom prst="rect">
            <a:avLst/>
          </a:prstGeom>
        </p:spPr>
        <p:txBody>
          <a:bodyPr lIns="0" tIns="0" rIns="0" bIns="0" rtlCol="0" anchor="t">
            <a:spAutoFit/>
          </a:bodyPr>
          <a:lstStyle/>
          <a:p>
            <a:pPr algn="ctr">
              <a:lnSpc>
                <a:spcPts val="5879"/>
              </a:lnSpc>
            </a:pPr>
            <a:r>
              <a:rPr lang="en-US" sz="4199">
                <a:solidFill>
                  <a:srgbClr val="000000"/>
                </a:solidFill>
                <a:latin typeface="Montserrat Semi-Bold Bold"/>
              </a:rPr>
              <a:t>Consider the following:</a:t>
            </a:r>
          </a:p>
          <a:p>
            <a:pPr marL="690882" lvl="1" indent="-345441">
              <a:lnSpc>
                <a:spcPts val="4480"/>
              </a:lnSpc>
              <a:buFont typeface="Arial"/>
              <a:buChar char="•"/>
            </a:pPr>
            <a:r>
              <a:rPr lang="en-US" sz="3200">
                <a:solidFill>
                  <a:srgbClr val="000000"/>
                </a:solidFill>
                <a:latin typeface="Montserrat Semi-Bold Bold"/>
              </a:rPr>
              <a:t>Antenatal appointments and scans.</a:t>
            </a:r>
          </a:p>
          <a:p>
            <a:pPr marL="690882" lvl="1" indent="-345441">
              <a:lnSpc>
                <a:spcPts val="4480"/>
              </a:lnSpc>
              <a:buFont typeface="Arial"/>
              <a:buChar char="•"/>
            </a:pPr>
            <a:r>
              <a:rPr lang="en-US" sz="3200">
                <a:solidFill>
                  <a:srgbClr val="000000"/>
                </a:solidFill>
                <a:latin typeface="Montserrat Semi-Bold Bold"/>
              </a:rPr>
              <a:t>Urine, blood, blood pressure and weight, height, circumference checks.</a:t>
            </a:r>
          </a:p>
          <a:p>
            <a:pPr marL="690882" lvl="1" indent="-345441">
              <a:lnSpc>
                <a:spcPts val="4480"/>
              </a:lnSpc>
              <a:buFont typeface="Arial"/>
              <a:buChar char="•"/>
            </a:pPr>
            <a:r>
              <a:rPr lang="en-US" sz="3200">
                <a:solidFill>
                  <a:srgbClr val="000000"/>
                </a:solidFill>
                <a:latin typeface="Montserrat Semi-Bold Bold"/>
              </a:rPr>
              <a:t>Optional prenatal screening.</a:t>
            </a:r>
          </a:p>
          <a:p>
            <a:pPr marL="690882" lvl="1" indent="-345441">
              <a:lnSpc>
                <a:spcPts val="4480"/>
              </a:lnSpc>
              <a:buFont typeface="Arial"/>
              <a:buChar char="•"/>
            </a:pPr>
            <a:r>
              <a:rPr lang="en-US" sz="3200">
                <a:solidFill>
                  <a:srgbClr val="000000"/>
                </a:solidFill>
                <a:latin typeface="Montserrat Semi-Bold Bold"/>
              </a:rPr>
              <a:t>Postnatal and new baby checks.</a:t>
            </a:r>
          </a:p>
          <a:p>
            <a:pPr algn="ctr">
              <a:lnSpc>
                <a:spcPts val="6299"/>
              </a:lnSpc>
            </a:pPr>
            <a:endParaRPr lang="en-US" sz="3200">
              <a:solidFill>
                <a:srgbClr val="000000"/>
              </a:solidFill>
              <a:latin typeface="Montserrat Semi-Bold Bold"/>
            </a:endParaRPr>
          </a:p>
          <a:p>
            <a:pPr algn="ctr">
              <a:lnSpc>
                <a:spcPts val="6299"/>
              </a:lnSpc>
            </a:pPr>
            <a:endParaRPr lang="en-US" sz="3200">
              <a:solidFill>
                <a:srgbClr val="000000"/>
              </a:solidFill>
              <a:latin typeface="Montserrat Semi-Bold Bold"/>
            </a:endParaRPr>
          </a:p>
          <a:p>
            <a:pPr algn="ctr">
              <a:lnSpc>
                <a:spcPts val="6299"/>
              </a:lnSpc>
            </a:pPr>
            <a:endParaRPr lang="en-US" sz="3200">
              <a:solidFill>
                <a:srgbClr val="000000"/>
              </a:solidFill>
              <a:latin typeface="Montserrat Semi-Bold Bold"/>
            </a:endParaRPr>
          </a:p>
        </p:txBody>
      </p:sp>
      <p:pic>
        <p:nvPicPr>
          <p:cNvPr id="17" name="Audio 16">
            <a:hlinkClick r:id="" action="ppaction://media"/>
            <a:extLst>
              <a:ext uri="{FF2B5EF4-FFF2-40B4-BE49-F238E27FC236}">
                <a16:creationId xmlns:a16="http://schemas.microsoft.com/office/drawing/2014/main" id="{A1658AC6-3C5F-6117-F258-C35B318DC69C}"/>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7322800" y="93218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8624"/>
    </mc:Choice>
    <mc:Fallback>
      <p:transition spd="slow" advTm="3862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4">
            <a:alphaModFix amt="75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215412" y="1249973"/>
            <a:ext cx="844062" cy="211015"/>
          </a:xfrm>
          <a:prstGeom prst="rect">
            <a:avLst/>
          </a:prstGeom>
        </p:spPr>
      </p:pic>
      <p:sp>
        <p:nvSpPr>
          <p:cNvPr id="3" name="AutoShape 3"/>
          <p:cNvSpPr/>
          <p:nvPr/>
        </p:nvSpPr>
        <p:spPr>
          <a:xfrm rot="-5376337">
            <a:off x="-400441" y="3241875"/>
            <a:ext cx="2075766" cy="0"/>
          </a:xfrm>
          <a:prstGeom prst="line">
            <a:avLst/>
          </a:prstGeom>
          <a:ln w="28575" cap="rnd">
            <a:solidFill>
              <a:srgbClr val="D9D9D9">
                <a:alpha val="74902"/>
              </a:srgbClr>
            </a:solidFill>
            <a:prstDash val="solid"/>
            <a:headEnd type="none" w="sm" len="sm"/>
            <a:tailEnd type="none" w="sm" len="sm"/>
          </a:ln>
        </p:spPr>
      </p:sp>
      <p:graphicFrame>
        <p:nvGraphicFramePr>
          <p:cNvPr id="4" name="Table 4"/>
          <p:cNvGraphicFramePr>
            <a:graphicFrameLocks noGrp="1"/>
          </p:cNvGraphicFramePr>
          <p:nvPr/>
        </p:nvGraphicFramePr>
        <p:xfrm>
          <a:off x="1028700" y="3256162"/>
          <a:ext cx="16230600" cy="6257925"/>
        </p:xfrm>
        <a:graphic>
          <a:graphicData uri="http://schemas.openxmlformats.org/drawingml/2006/table">
            <a:tbl>
              <a:tblPr/>
              <a:tblGrid>
                <a:gridCol w="8115300">
                  <a:extLst>
                    <a:ext uri="{9D8B030D-6E8A-4147-A177-3AD203B41FA5}">
                      <a16:colId xmlns:a16="http://schemas.microsoft.com/office/drawing/2014/main" val="20000"/>
                    </a:ext>
                  </a:extLst>
                </a:gridCol>
                <a:gridCol w="8115300">
                  <a:extLst>
                    <a:ext uri="{9D8B030D-6E8A-4147-A177-3AD203B41FA5}">
                      <a16:colId xmlns:a16="http://schemas.microsoft.com/office/drawing/2014/main" val="20001"/>
                    </a:ext>
                  </a:extLst>
                </a:gridCol>
              </a:tblGrid>
              <a:tr h="920001">
                <a:tc>
                  <a:txBody>
                    <a:bodyPr/>
                    <a:lstStyle/>
                    <a:p>
                      <a:pPr algn="ctr">
                        <a:lnSpc>
                          <a:spcPts val="3499"/>
                        </a:lnSpc>
                        <a:defRPr/>
                      </a:pPr>
                      <a:r>
                        <a:rPr lang="en-US" sz="2499">
                          <a:solidFill>
                            <a:srgbClr val="000000"/>
                          </a:solidFill>
                          <a:latin typeface="Montserrat Extra-Bold"/>
                        </a:rPr>
                        <a:t>Care</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499"/>
                        </a:lnSpc>
                        <a:defRPr/>
                      </a:pPr>
                      <a:r>
                        <a:rPr lang="en-US" sz="2499">
                          <a:solidFill>
                            <a:srgbClr val="000000"/>
                          </a:solidFill>
                          <a:latin typeface="Montserrat Extra-Bold"/>
                        </a:rPr>
                        <a:t>Summary</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337924">
                <a:tc>
                  <a:txBody>
                    <a:bodyPr/>
                    <a:lstStyle/>
                    <a:p>
                      <a:pPr algn="l">
                        <a:lnSpc>
                          <a:spcPts val="2940"/>
                        </a:lnSpc>
                        <a:defRPr/>
                      </a:pPr>
                      <a:r>
                        <a:rPr lang="en-US" sz="2100">
                          <a:solidFill>
                            <a:srgbClr val="000000"/>
                          </a:solidFill>
                          <a:latin typeface="Montserrat Bold"/>
                        </a:rPr>
                        <a:t>Antenatal appointments with a healthcare professional</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453390" lvl="1" indent="-226695" algn="just">
                        <a:lnSpc>
                          <a:spcPts val="2940"/>
                        </a:lnSpc>
                        <a:buFont typeface="Arial"/>
                        <a:buChar char="•"/>
                        <a:defRPr/>
                      </a:pPr>
                      <a:r>
                        <a:rPr lang="en-US" sz="2100">
                          <a:solidFill>
                            <a:srgbClr val="000000"/>
                          </a:solidFill>
                          <a:latin typeface="Montserrat Bold"/>
                        </a:rPr>
                        <a:t>Up to ten appointments for the first child and approximately seven appointments for subsequent pregnancies. </a:t>
                      </a:r>
                      <a:endParaRPr lang="en-US" sz="1100"/>
                    </a:p>
                    <a:p>
                      <a:pPr marL="453390" lvl="1" indent="-226695" algn="just">
                        <a:lnSpc>
                          <a:spcPts val="2940"/>
                        </a:lnSpc>
                        <a:buFont typeface="Arial"/>
                        <a:buChar char="•"/>
                      </a:pPr>
                      <a:r>
                        <a:rPr lang="en-US" sz="2100">
                          <a:solidFill>
                            <a:srgbClr val="000000"/>
                          </a:solidFill>
                          <a:latin typeface="Montserrat Bold"/>
                        </a:rPr>
                        <a:t>A schedule of appointments is provided by a GP or midwife early on in pregnancy.</a:t>
                      </a:r>
                    </a:p>
                    <a:p>
                      <a:pPr marL="453390" lvl="1" indent="-226695" algn="just">
                        <a:lnSpc>
                          <a:spcPts val="2940"/>
                        </a:lnSpc>
                        <a:buFont typeface="Arial"/>
                        <a:buChar char="•"/>
                      </a:pPr>
                      <a:r>
                        <a:rPr lang="en-US" sz="2100">
                          <a:solidFill>
                            <a:srgbClr val="000000"/>
                          </a:solidFill>
                          <a:latin typeface="Montserrat Bold"/>
                        </a:rPr>
                        <a:t>These can take place at home, at a children’s centre, at a GP surgery or at a hospital.</a:t>
                      </a:r>
                    </a:p>
                    <a:p>
                      <a:pPr marL="453390" lvl="1" indent="-226695" algn="just">
                        <a:lnSpc>
                          <a:spcPts val="2940"/>
                        </a:lnSpc>
                        <a:buFont typeface="Arial"/>
                        <a:buChar char="•"/>
                      </a:pPr>
                      <a:r>
                        <a:rPr lang="en-US" sz="2100">
                          <a:solidFill>
                            <a:srgbClr val="000000"/>
                          </a:solidFill>
                          <a:latin typeface="Montserrat Bold"/>
                        </a:rPr>
                        <a:t>Antenatal appointments become more frequent after 24 weeks of pregnancy, and the frequency will depend on the health of the mother and baby and whether there is a need to be more closely monitored.</a:t>
                      </a:r>
                    </a:p>
                    <a:p>
                      <a:pPr algn="ctr">
                        <a:lnSpc>
                          <a:spcPts val="2940"/>
                        </a:lnSpc>
                      </a:pPr>
                      <a:endParaRPr lang="en-US" sz="2100">
                        <a:solidFill>
                          <a:srgbClr val="000000"/>
                        </a:solidFill>
                        <a:latin typeface="Montserrat Bold"/>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5" name="Picture 5"/>
          <p:cNvPicPr>
            <a:picLocks noChangeAspect="1"/>
          </p:cNvPicPr>
          <p:nvPr/>
        </p:nvPicPr>
        <p:blipFill>
          <a:blip r:embed="rId6"/>
          <a:srcRect/>
          <a:stretch>
            <a:fillRect/>
          </a:stretch>
        </p:blipFill>
        <p:spPr>
          <a:xfrm>
            <a:off x="16003835" y="1124416"/>
            <a:ext cx="1255465" cy="1306191"/>
          </a:xfrm>
          <a:prstGeom prst="rect">
            <a:avLst/>
          </a:prstGeom>
        </p:spPr>
      </p:pic>
      <p:sp>
        <p:nvSpPr>
          <p:cNvPr id="6" name="TextBox 6"/>
          <p:cNvSpPr txBox="1"/>
          <p:nvPr/>
        </p:nvSpPr>
        <p:spPr>
          <a:xfrm>
            <a:off x="1028700" y="1152525"/>
            <a:ext cx="13005326" cy="820738"/>
          </a:xfrm>
          <a:prstGeom prst="rect">
            <a:avLst/>
          </a:prstGeom>
        </p:spPr>
        <p:txBody>
          <a:bodyPr lIns="0" tIns="0" rIns="0" bIns="0" rtlCol="0" anchor="t">
            <a:spAutoFit/>
          </a:bodyPr>
          <a:lstStyle/>
          <a:p>
            <a:pPr>
              <a:lnSpc>
                <a:spcPts val="6399"/>
              </a:lnSpc>
              <a:spcBef>
                <a:spcPct val="0"/>
              </a:spcBef>
            </a:pPr>
            <a:r>
              <a:rPr lang="en-US" sz="6399" dirty="0">
                <a:solidFill>
                  <a:srgbClr val="19598D"/>
                </a:solidFill>
                <a:latin typeface="Montserrat Extra-Bold Bold"/>
              </a:rPr>
              <a:t>Antenatal appointments</a:t>
            </a:r>
          </a:p>
        </p:txBody>
      </p:sp>
      <p:pic>
        <p:nvPicPr>
          <p:cNvPr id="11" name="Audio 10">
            <a:hlinkClick r:id="" action="ppaction://media"/>
            <a:extLst>
              <a:ext uri="{FF2B5EF4-FFF2-40B4-BE49-F238E27FC236}">
                <a16:creationId xmlns:a16="http://schemas.microsoft.com/office/drawing/2014/main" id="{D9632CFE-F8B0-2036-ECF6-EDFCA9B28C6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7322800" y="93218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43221"/>
    </mc:Choice>
    <mc:Fallback>
      <p:transition spd="slow" advTm="432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4">
            <a:alphaModFix amt="75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215412" y="1249973"/>
            <a:ext cx="844062" cy="211015"/>
          </a:xfrm>
          <a:prstGeom prst="rect">
            <a:avLst/>
          </a:prstGeom>
        </p:spPr>
      </p:pic>
      <p:sp>
        <p:nvSpPr>
          <p:cNvPr id="3" name="AutoShape 3"/>
          <p:cNvSpPr/>
          <p:nvPr/>
        </p:nvSpPr>
        <p:spPr>
          <a:xfrm rot="-5376337">
            <a:off x="-400441" y="3241875"/>
            <a:ext cx="2075766" cy="0"/>
          </a:xfrm>
          <a:prstGeom prst="line">
            <a:avLst/>
          </a:prstGeom>
          <a:ln w="28575" cap="rnd">
            <a:solidFill>
              <a:srgbClr val="D9D9D9">
                <a:alpha val="74902"/>
              </a:srgbClr>
            </a:solidFill>
            <a:prstDash val="solid"/>
            <a:headEnd type="none" w="sm" len="sm"/>
            <a:tailEnd type="none" w="sm" len="sm"/>
          </a:ln>
        </p:spPr>
      </p:sp>
      <p:graphicFrame>
        <p:nvGraphicFramePr>
          <p:cNvPr id="4" name="Table 4"/>
          <p:cNvGraphicFramePr>
            <a:graphicFrameLocks noGrp="1"/>
          </p:cNvGraphicFramePr>
          <p:nvPr/>
        </p:nvGraphicFramePr>
        <p:xfrm>
          <a:off x="1028700" y="3256162"/>
          <a:ext cx="16230600" cy="4772025"/>
        </p:xfrm>
        <a:graphic>
          <a:graphicData uri="http://schemas.openxmlformats.org/drawingml/2006/table">
            <a:tbl>
              <a:tblPr/>
              <a:tblGrid>
                <a:gridCol w="8115300">
                  <a:extLst>
                    <a:ext uri="{9D8B030D-6E8A-4147-A177-3AD203B41FA5}">
                      <a16:colId xmlns:a16="http://schemas.microsoft.com/office/drawing/2014/main" val="20000"/>
                    </a:ext>
                  </a:extLst>
                </a:gridCol>
                <a:gridCol w="8115300">
                  <a:extLst>
                    <a:ext uri="{9D8B030D-6E8A-4147-A177-3AD203B41FA5}">
                      <a16:colId xmlns:a16="http://schemas.microsoft.com/office/drawing/2014/main" val="20001"/>
                    </a:ext>
                  </a:extLst>
                </a:gridCol>
              </a:tblGrid>
              <a:tr h="921759">
                <a:tc>
                  <a:txBody>
                    <a:bodyPr/>
                    <a:lstStyle/>
                    <a:p>
                      <a:pPr algn="ctr">
                        <a:lnSpc>
                          <a:spcPts val="3499"/>
                        </a:lnSpc>
                        <a:defRPr/>
                      </a:pPr>
                      <a:r>
                        <a:rPr lang="en-US" sz="2499">
                          <a:solidFill>
                            <a:srgbClr val="000000"/>
                          </a:solidFill>
                          <a:latin typeface="Montserrat Extra-Bold"/>
                        </a:rPr>
                        <a:t>Care</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499"/>
                        </a:lnSpc>
                        <a:defRPr/>
                      </a:pPr>
                      <a:r>
                        <a:rPr lang="en-US" sz="2499">
                          <a:solidFill>
                            <a:srgbClr val="000000"/>
                          </a:solidFill>
                          <a:latin typeface="Montserrat Extra-Bold"/>
                        </a:rPr>
                        <a:t>Summary</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850266">
                <a:tc>
                  <a:txBody>
                    <a:bodyPr/>
                    <a:lstStyle/>
                    <a:p>
                      <a:pPr algn="ctr">
                        <a:lnSpc>
                          <a:spcPts val="2940"/>
                        </a:lnSpc>
                        <a:defRPr/>
                      </a:pPr>
                      <a:r>
                        <a:rPr lang="en-US" sz="2100">
                          <a:solidFill>
                            <a:srgbClr val="000000"/>
                          </a:solidFill>
                          <a:latin typeface="Montserrat"/>
                        </a:rPr>
                        <a:t>Scans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453390" lvl="1" indent="-226695" algn="just">
                        <a:lnSpc>
                          <a:spcPts val="2940"/>
                        </a:lnSpc>
                        <a:buFont typeface="Arial"/>
                        <a:buChar char="•"/>
                        <a:defRPr/>
                      </a:pPr>
                      <a:r>
                        <a:rPr lang="en-US" sz="2100">
                          <a:solidFill>
                            <a:srgbClr val="000000"/>
                          </a:solidFill>
                          <a:latin typeface="Montserrat Bold"/>
                        </a:rPr>
                        <a:t>Two pregnancy ultrasound scans are provided at 8 to 14 weeks, and again at 18 to 21 weeks. These usually take place in hospital. </a:t>
                      </a:r>
                      <a:endParaRPr lang="en-US" sz="1100"/>
                    </a:p>
                    <a:p>
                      <a:pPr marL="453390" lvl="1" indent="-226695" algn="just">
                        <a:lnSpc>
                          <a:spcPts val="2940"/>
                        </a:lnSpc>
                        <a:buFont typeface="Arial"/>
                        <a:buChar char="•"/>
                      </a:pPr>
                      <a:r>
                        <a:rPr lang="en-US" sz="2100">
                          <a:solidFill>
                            <a:srgbClr val="000000"/>
                          </a:solidFill>
                          <a:latin typeface="Montserrat Bold"/>
                        </a:rPr>
                        <a:t>Ultrasound scans use sound waves to build a picture of a baby in the womb and are totally painless. </a:t>
                      </a:r>
                    </a:p>
                    <a:p>
                      <a:pPr marL="453390" lvl="1" indent="-226695" algn="just">
                        <a:lnSpc>
                          <a:spcPts val="2940"/>
                        </a:lnSpc>
                        <a:buFont typeface="Arial"/>
                        <a:buChar char="•"/>
                      </a:pPr>
                      <a:r>
                        <a:rPr lang="en-US" sz="2100">
                          <a:solidFill>
                            <a:srgbClr val="000000"/>
                          </a:solidFill>
                          <a:latin typeface="Montserrat Bold"/>
                        </a:rPr>
                        <a:t>Having a scan is usually a happy event but it can also show up abnormalities, so be sensitive to this when questioning a client about the outcome of her scan.</a:t>
                      </a:r>
                    </a:p>
                    <a:p>
                      <a:pPr algn="ctr">
                        <a:lnSpc>
                          <a:spcPts val="2940"/>
                        </a:lnSpc>
                      </a:pPr>
                      <a:endParaRPr lang="en-US" sz="2100">
                        <a:solidFill>
                          <a:srgbClr val="000000"/>
                        </a:solidFill>
                        <a:latin typeface="Montserrat Bold"/>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5" name="Picture 5"/>
          <p:cNvPicPr>
            <a:picLocks noChangeAspect="1"/>
          </p:cNvPicPr>
          <p:nvPr/>
        </p:nvPicPr>
        <p:blipFill>
          <a:blip r:embed="rId6"/>
          <a:srcRect/>
          <a:stretch>
            <a:fillRect/>
          </a:stretch>
        </p:blipFill>
        <p:spPr>
          <a:xfrm>
            <a:off x="16003835" y="1124416"/>
            <a:ext cx="1255465" cy="1306191"/>
          </a:xfrm>
          <a:prstGeom prst="rect">
            <a:avLst/>
          </a:prstGeom>
        </p:spPr>
      </p:pic>
      <p:sp>
        <p:nvSpPr>
          <p:cNvPr id="6" name="TextBox 6"/>
          <p:cNvSpPr txBox="1"/>
          <p:nvPr/>
        </p:nvSpPr>
        <p:spPr>
          <a:xfrm>
            <a:off x="1028700" y="1152525"/>
            <a:ext cx="13005326" cy="848360"/>
          </a:xfrm>
          <a:prstGeom prst="rect">
            <a:avLst/>
          </a:prstGeom>
        </p:spPr>
        <p:txBody>
          <a:bodyPr lIns="0" tIns="0" rIns="0" bIns="0" rtlCol="0" anchor="t">
            <a:spAutoFit/>
          </a:bodyPr>
          <a:lstStyle/>
          <a:p>
            <a:pPr>
              <a:lnSpc>
                <a:spcPts val="6399"/>
              </a:lnSpc>
              <a:spcBef>
                <a:spcPct val="0"/>
              </a:spcBef>
            </a:pPr>
            <a:r>
              <a:rPr lang="en-US" sz="6399">
                <a:solidFill>
                  <a:srgbClr val="19598D"/>
                </a:solidFill>
                <a:latin typeface="Montserrat Extra-Bold"/>
              </a:rPr>
              <a:t>Antenatal scans</a:t>
            </a:r>
          </a:p>
        </p:txBody>
      </p:sp>
      <p:pic>
        <p:nvPicPr>
          <p:cNvPr id="8" name="Audio 7">
            <a:hlinkClick r:id="" action="ppaction://media"/>
            <a:extLst>
              <a:ext uri="{FF2B5EF4-FFF2-40B4-BE49-F238E27FC236}">
                <a16:creationId xmlns:a16="http://schemas.microsoft.com/office/drawing/2014/main" id="{ADD9526F-25CE-2F84-EDD7-BE83F2EA675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7322800" y="93218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8448"/>
    </mc:Choice>
    <mc:Fallback>
      <p:transition spd="slow" advTm="2844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4">
            <a:alphaModFix amt="75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215412" y="1249973"/>
            <a:ext cx="844062" cy="211015"/>
          </a:xfrm>
          <a:prstGeom prst="rect">
            <a:avLst/>
          </a:prstGeom>
        </p:spPr>
      </p:pic>
      <p:sp>
        <p:nvSpPr>
          <p:cNvPr id="3" name="AutoShape 3"/>
          <p:cNvSpPr/>
          <p:nvPr/>
        </p:nvSpPr>
        <p:spPr>
          <a:xfrm rot="-5376337">
            <a:off x="-400441" y="3241875"/>
            <a:ext cx="2075766" cy="0"/>
          </a:xfrm>
          <a:prstGeom prst="line">
            <a:avLst/>
          </a:prstGeom>
          <a:ln w="28575" cap="rnd">
            <a:solidFill>
              <a:srgbClr val="D9D9D9">
                <a:alpha val="74902"/>
              </a:srgbClr>
            </a:solidFill>
            <a:prstDash val="solid"/>
            <a:headEnd type="none" w="sm" len="sm"/>
            <a:tailEnd type="none" w="sm" len="sm"/>
          </a:ln>
        </p:spPr>
      </p:sp>
      <p:graphicFrame>
        <p:nvGraphicFramePr>
          <p:cNvPr id="4" name="Table 4"/>
          <p:cNvGraphicFramePr>
            <a:graphicFrameLocks noGrp="1"/>
          </p:cNvGraphicFramePr>
          <p:nvPr/>
        </p:nvGraphicFramePr>
        <p:xfrm>
          <a:off x="1028700" y="3256162"/>
          <a:ext cx="16230600" cy="5886450"/>
        </p:xfrm>
        <a:graphic>
          <a:graphicData uri="http://schemas.openxmlformats.org/drawingml/2006/table">
            <a:tbl>
              <a:tblPr/>
              <a:tblGrid>
                <a:gridCol w="8115300">
                  <a:extLst>
                    <a:ext uri="{9D8B030D-6E8A-4147-A177-3AD203B41FA5}">
                      <a16:colId xmlns:a16="http://schemas.microsoft.com/office/drawing/2014/main" val="20000"/>
                    </a:ext>
                  </a:extLst>
                </a:gridCol>
                <a:gridCol w="8115300">
                  <a:extLst>
                    <a:ext uri="{9D8B030D-6E8A-4147-A177-3AD203B41FA5}">
                      <a16:colId xmlns:a16="http://schemas.microsoft.com/office/drawing/2014/main" val="20001"/>
                    </a:ext>
                  </a:extLst>
                </a:gridCol>
              </a:tblGrid>
              <a:tr h="920357">
                <a:tc>
                  <a:txBody>
                    <a:bodyPr/>
                    <a:lstStyle/>
                    <a:p>
                      <a:pPr algn="ctr">
                        <a:lnSpc>
                          <a:spcPts val="3499"/>
                        </a:lnSpc>
                        <a:defRPr/>
                      </a:pPr>
                      <a:r>
                        <a:rPr lang="en-US" sz="2499">
                          <a:solidFill>
                            <a:srgbClr val="000000"/>
                          </a:solidFill>
                          <a:latin typeface="Montserrat Extra-Bold"/>
                        </a:rPr>
                        <a:t>Care</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499"/>
                        </a:lnSpc>
                        <a:defRPr/>
                      </a:pPr>
                      <a:r>
                        <a:rPr lang="en-US" sz="2499">
                          <a:solidFill>
                            <a:srgbClr val="000000"/>
                          </a:solidFill>
                          <a:latin typeface="Montserrat Extra-Bold"/>
                        </a:rPr>
                        <a:t>Summary</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966093">
                <a:tc>
                  <a:txBody>
                    <a:bodyPr/>
                    <a:lstStyle/>
                    <a:p>
                      <a:pPr algn="ctr">
                        <a:lnSpc>
                          <a:spcPts val="2940"/>
                        </a:lnSpc>
                        <a:defRPr/>
                      </a:pPr>
                      <a:r>
                        <a:rPr lang="en-US" sz="2100">
                          <a:solidFill>
                            <a:srgbClr val="000000"/>
                          </a:solidFill>
                          <a:latin typeface="Montserrat"/>
                        </a:rPr>
                        <a:t>Urine tests, blood tests and blood pressure checks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453390" lvl="1" indent="-226695" algn="just">
                        <a:lnSpc>
                          <a:spcPts val="2940"/>
                        </a:lnSpc>
                        <a:buFont typeface="Arial"/>
                        <a:buChar char="•"/>
                        <a:defRPr/>
                      </a:pPr>
                      <a:r>
                        <a:rPr lang="en-US" sz="2100">
                          <a:solidFill>
                            <a:srgbClr val="000000"/>
                          </a:solidFill>
                          <a:latin typeface="Montserrat Bold"/>
                        </a:rPr>
                        <a:t>A urine test is requested at antenatal appointments, which is checked for several things, including protein, as this can be a sign of pre-eclampsia. </a:t>
                      </a:r>
                      <a:endParaRPr lang="en-US" sz="1100"/>
                    </a:p>
                    <a:p>
                      <a:pPr marL="453390" lvl="1" indent="-226695" algn="just">
                        <a:lnSpc>
                          <a:spcPts val="2940"/>
                        </a:lnSpc>
                        <a:buFont typeface="Arial"/>
                        <a:buChar char="•"/>
                      </a:pPr>
                      <a:r>
                        <a:rPr lang="en-US" sz="2100">
                          <a:solidFill>
                            <a:srgbClr val="000000"/>
                          </a:solidFill>
                          <a:latin typeface="Montserrat Bold"/>
                        </a:rPr>
                        <a:t>Blood tests are also offered to check that the pregnancy and baby are safe and healthy, and can highlight anaemia, gestational diabetes, blood group and rhesus status, as well as infectious diseases such as HIV, syphilis and hepatitis B.</a:t>
                      </a:r>
                    </a:p>
                    <a:p>
                      <a:pPr marL="453390" lvl="1" indent="-226695" algn="just">
                        <a:lnSpc>
                          <a:spcPts val="2940"/>
                        </a:lnSpc>
                        <a:buFont typeface="Arial"/>
                        <a:buChar char="•"/>
                      </a:pPr>
                      <a:r>
                        <a:rPr lang="en-US" sz="2100">
                          <a:solidFill>
                            <a:srgbClr val="000000"/>
                          </a:solidFill>
                          <a:latin typeface="Montserrat Bold"/>
                        </a:rPr>
                        <a:t>Blood pressure is checked at every antenatal visit and high blood pressure can also be a sign of pre-eclampsia.</a:t>
                      </a:r>
                    </a:p>
                    <a:p>
                      <a:pPr algn="ctr">
                        <a:lnSpc>
                          <a:spcPts val="2940"/>
                        </a:lnSpc>
                      </a:pPr>
                      <a:endParaRPr lang="en-US" sz="2100">
                        <a:solidFill>
                          <a:srgbClr val="000000"/>
                        </a:solidFill>
                        <a:latin typeface="Montserrat Bold"/>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5" name="Picture 5"/>
          <p:cNvPicPr>
            <a:picLocks noChangeAspect="1"/>
          </p:cNvPicPr>
          <p:nvPr/>
        </p:nvPicPr>
        <p:blipFill>
          <a:blip r:embed="rId6"/>
          <a:srcRect/>
          <a:stretch>
            <a:fillRect/>
          </a:stretch>
        </p:blipFill>
        <p:spPr>
          <a:xfrm>
            <a:off x="16003835" y="1124416"/>
            <a:ext cx="1255465" cy="1306191"/>
          </a:xfrm>
          <a:prstGeom prst="rect">
            <a:avLst/>
          </a:prstGeom>
        </p:spPr>
      </p:pic>
      <p:sp>
        <p:nvSpPr>
          <p:cNvPr id="6" name="TextBox 6"/>
          <p:cNvSpPr txBox="1"/>
          <p:nvPr/>
        </p:nvSpPr>
        <p:spPr>
          <a:xfrm>
            <a:off x="1028700" y="1152525"/>
            <a:ext cx="13005326" cy="1657985"/>
          </a:xfrm>
          <a:prstGeom prst="rect">
            <a:avLst/>
          </a:prstGeom>
        </p:spPr>
        <p:txBody>
          <a:bodyPr lIns="0" tIns="0" rIns="0" bIns="0" rtlCol="0" anchor="t">
            <a:spAutoFit/>
          </a:bodyPr>
          <a:lstStyle/>
          <a:p>
            <a:pPr>
              <a:lnSpc>
                <a:spcPts val="6399"/>
              </a:lnSpc>
              <a:spcBef>
                <a:spcPct val="0"/>
              </a:spcBef>
            </a:pPr>
            <a:r>
              <a:rPr lang="en-US" sz="6399">
                <a:solidFill>
                  <a:srgbClr val="19598D"/>
                </a:solidFill>
                <a:latin typeface="Montserrat Extra-Bold"/>
              </a:rPr>
              <a:t>Urine tests, blood tests and blood pressure</a:t>
            </a:r>
          </a:p>
        </p:txBody>
      </p:sp>
      <p:pic>
        <p:nvPicPr>
          <p:cNvPr id="7" name="Audio 6">
            <a:hlinkClick r:id="" action="ppaction://media"/>
            <a:extLst>
              <a:ext uri="{FF2B5EF4-FFF2-40B4-BE49-F238E27FC236}">
                <a16:creationId xmlns:a16="http://schemas.microsoft.com/office/drawing/2014/main" id="{42A2C214-A2F5-9B67-77AF-0942386973EA}"/>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7322800" y="93218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5360"/>
    </mc:Choice>
    <mc:Fallback>
      <p:transition spd="slow" advTm="353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4">
            <a:alphaModFix amt="75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215412" y="1249973"/>
            <a:ext cx="844062" cy="211015"/>
          </a:xfrm>
          <a:prstGeom prst="rect">
            <a:avLst/>
          </a:prstGeom>
        </p:spPr>
      </p:pic>
      <p:sp>
        <p:nvSpPr>
          <p:cNvPr id="3" name="AutoShape 3"/>
          <p:cNvSpPr/>
          <p:nvPr/>
        </p:nvSpPr>
        <p:spPr>
          <a:xfrm rot="-5376337">
            <a:off x="-400441" y="3241875"/>
            <a:ext cx="2075766" cy="0"/>
          </a:xfrm>
          <a:prstGeom prst="line">
            <a:avLst/>
          </a:prstGeom>
          <a:ln w="28575" cap="rnd">
            <a:solidFill>
              <a:srgbClr val="D9D9D9">
                <a:alpha val="74902"/>
              </a:srgbClr>
            </a:solidFill>
            <a:prstDash val="solid"/>
            <a:headEnd type="none" w="sm" len="sm"/>
            <a:tailEnd type="none" w="sm" len="sm"/>
          </a:ln>
        </p:spPr>
      </p:sp>
      <p:graphicFrame>
        <p:nvGraphicFramePr>
          <p:cNvPr id="4" name="Table 4"/>
          <p:cNvGraphicFramePr>
            <a:graphicFrameLocks noGrp="1"/>
          </p:cNvGraphicFramePr>
          <p:nvPr/>
        </p:nvGraphicFramePr>
        <p:xfrm>
          <a:off x="1028700" y="3256162"/>
          <a:ext cx="16230600" cy="4772025"/>
        </p:xfrm>
        <a:graphic>
          <a:graphicData uri="http://schemas.openxmlformats.org/drawingml/2006/table">
            <a:tbl>
              <a:tblPr/>
              <a:tblGrid>
                <a:gridCol w="8115300">
                  <a:extLst>
                    <a:ext uri="{9D8B030D-6E8A-4147-A177-3AD203B41FA5}">
                      <a16:colId xmlns:a16="http://schemas.microsoft.com/office/drawing/2014/main" val="20000"/>
                    </a:ext>
                  </a:extLst>
                </a:gridCol>
                <a:gridCol w="8115300">
                  <a:extLst>
                    <a:ext uri="{9D8B030D-6E8A-4147-A177-3AD203B41FA5}">
                      <a16:colId xmlns:a16="http://schemas.microsoft.com/office/drawing/2014/main" val="20001"/>
                    </a:ext>
                  </a:extLst>
                </a:gridCol>
              </a:tblGrid>
              <a:tr h="921759">
                <a:tc>
                  <a:txBody>
                    <a:bodyPr/>
                    <a:lstStyle/>
                    <a:p>
                      <a:pPr algn="ctr">
                        <a:lnSpc>
                          <a:spcPts val="3499"/>
                        </a:lnSpc>
                        <a:defRPr/>
                      </a:pPr>
                      <a:r>
                        <a:rPr lang="en-US" sz="2499">
                          <a:solidFill>
                            <a:srgbClr val="000000"/>
                          </a:solidFill>
                          <a:latin typeface="Montserrat Extra-Bold"/>
                        </a:rPr>
                        <a:t>Care</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499"/>
                        </a:lnSpc>
                        <a:defRPr/>
                      </a:pPr>
                      <a:r>
                        <a:rPr lang="en-US" sz="2499">
                          <a:solidFill>
                            <a:srgbClr val="000000"/>
                          </a:solidFill>
                          <a:latin typeface="Montserrat Extra-Bold"/>
                        </a:rPr>
                        <a:t>Summary</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850266">
                <a:tc>
                  <a:txBody>
                    <a:bodyPr/>
                    <a:lstStyle/>
                    <a:p>
                      <a:pPr algn="ctr">
                        <a:lnSpc>
                          <a:spcPts val="2940"/>
                        </a:lnSpc>
                        <a:defRPr/>
                      </a:pPr>
                      <a:r>
                        <a:rPr lang="en-US" sz="2100">
                          <a:solidFill>
                            <a:srgbClr val="000000"/>
                          </a:solidFill>
                          <a:latin typeface="Montserrat"/>
                        </a:rPr>
                        <a:t>Weight, height and circumference checks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453390" lvl="1" indent="-226695" algn="just">
                        <a:lnSpc>
                          <a:spcPts val="2940"/>
                        </a:lnSpc>
                        <a:buFont typeface="Arial"/>
                        <a:buChar char="•"/>
                        <a:defRPr/>
                      </a:pPr>
                      <a:r>
                        <a:rPr lang="en-US" sz="2100">
                          <a:solidFill>
                            <a:srgbClr val="000000"/>
                          </a:solidFill>
                          <a:latin typeface="Montserrat Bold"/>
                        </a:rPr>
                        <a:t>Weight and height are measured at the first antenatal appointment, and body mass index (BMI) is calculated to access the risk of problems during pregnancy due to being overweight or obese. After this, women are generally not weighed during pregnancy.</a:t>
                      </a:r>
                      <a:endParaRPr lang="en-US" sz="1100"/>
                    </a:p>
                    <a:p>
                      <a:pPr marL="453390" lvl="1" indent="-226695" algn="just">
                        <a:lnSpc>
                          <a:spcPts val="2940"/>
                        </a:lnSpc>
                        <a:buFont typeface="Arial"/>
                        <a:buChar char="•"/>
                      </a:pPr>
                      <a:r>
                        <a:rPr lang="en-US" sz="2100">
                          <a:solidFill>
                            <a:srgbClr val="000000"/>
                          </a:solidFill>
                          <a:latin typeface="Montserrat Bold"/>
                        </a:rPr>
                        <a:t>The circumference of the womb is measured to check that the baby’s growth is healthy.</a:t>
                      </a:r>
                    </a:p>
                    <a:p>
                      <a:pPr algn="ctr">
                        <a:lnSpc>
                          <a:spcPts val="2940"/>
                        </a:lnSpc>
                      </a:pPr>
                      <a:endParaRPr lang="en-US" sz="2100">
                        <a:solidFill>
                          <a:srgbClr val="000000"/>
                        </a:solidFill>
                        <a:latin typeface="Montserrat Bold"/>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5" name="Picture 5"/>
          <p:cNvPicPr>
            <a:picLocks noChangeAspect="1"/>
          </p:cNvPicPr>
          <p:nvPr/>
        </p:nvPicPr>
        <p:blipFill>
          <a:blip r:embed="rId6"/>
          <a:srcRect/>
          <a:stretch>
            <a:fillRect/>
          </a:stretch>
        </p:blipFill>
        <p:spPr>
          <a:xfrm>
            <a:off x="16003835" y="1124416"/>
            <a:ext cx="1255465" cy="1306191"/>
          </a:xfrm>
          <a:prstGeom prst="rect">
            <a:avLst/>
          </a:prstGeom>
        </p:spPr>
      </p:pic>
      <p:sp>
        <p:nvSpPr>
          <p:cNvPr id="6" name="TextBox 6"/>
          <p:cNvSpPr txBox="1"/>
          <p:nvPr/>
        </p:nvSpPr>
        <p:spPr>
          <a:xfrm>
            <a:off x="1028700" y="1152525"/>
            <a:ext cx="13005326" cy="1657985"/>
          </a:xfrm>
          <a:prstGeom prst="rect">
            <a:avLst/>
          </a:prstGeom>
        </p:spPr>
        <p:txBody>
          <a:bodyPr lIns="0" tIns="0" rIns="0" bIns="0" rtlCol="0" anchor="t">
            <a:spAutoFit/>
          </a:bodyPr>
          <a:lstStyle/>
          <a:p>
            <a:pPr>
              <a:lnSpc>
                <a:spcPts val="6399"/>
              </a:lnSpc>
              <a:spcBef>
                <a:spcPct val="0"/>
              </a:spcBef>
            </a:pPr>
            <a:r>
              <a:rPr lang="en-US" sz="6399">
                <a:solidFill>
                  <a:srgbClr val="19598D"/>
                </a:solidFill>
                <a:latin typeface="Montserrat Extra-Bold"/>
              </a:rPr>
              <a:t>Weight, height and circumference checks</a:t>
            </a:r>
          </a:p>
        </p:txBody>
      </p:sp>
      <p:pic>
        <p:nvPicPr>
          <p:cNvPr id="7" name="Audio 6">
            <a:hlinkClick r:id="" action="ppaction://media"/>
            <a:extLst>
              <a:ext uri="{FF2B5EF4-FFF2-40B4-BE49-F238E27FC236}">
                <a16:creationId xmlns:a16="http://schemas.microsoft.com/office/drawing/2014/main" id="{D69934C3-14D9-91C9-DFC1-3CEA05AA9655}"/>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7322800" y="93218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2688"/>
    </mc:Choice>
    <mc:Fallback>
      <p:transition spd="slow" advTm="2268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4">
            <a:alphaModFix amt="75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215412" y="1249973"/>
            <a:ext cx="844062" cy="211015"/>
          </a:xfrm>
          <a:prstGeom prst="rect">
            <a:avLst/>
          </a:prstGeom>
        </p:spPr>
      </p:pic>
      <p:sp>
        <p:nvSpPr>
          <p:cNvPr id="3" name="AutoShape 3"/>
          <p:cNvSpPr/>
          <p:nvPr/>
        </p:nvSpPr>
        <p:spPr>
          <a:xfrm rot="-5376337">
            <a:off x="-400441" y="3241875"/>
            <a:ext cx="2075766" cy="0"/>
          </a:xfrm>
          <a:prstGeom prst="line">
            <a:avLst/>
          </a:prstGeom>
          <a:ln w="28575" cap="rnd">
            <a:solidFill>
              <a:srgbClr val="D9D9D9">
                <a:alpha val="74902"/>
              </a:srgbClr>
            </a:solidFill>
            <a:prstDash val="solid"/>
            <a:headEnd type="none" w="sm" len="sm"/>
            <a:tailEnd type="none" w="sm" len="sm"/>
          </a:ln>
        </p:spPr>
      </p:sp>
      <p:graphicFrame>
        <p:nvGraphicFramePr>
          <p:cNvPr id="4" name="Table 4"/>
          <p:cNvGraphicFramePr>
            <a:graphicFrameLocks noGrp="1"/>
          </p:cNvGraphicFramePr>
          <p:nvPr/>
        </p:nvGraphicFramePr>
        <p:xfrm>
          <a:off x="1028700" y="3256162"/>
          <a:ext cx="16230600" cy="4772025"/>
        </p:xfrm>
        <a:graphic>
          <a:graphicData uri="http://schemas.openxmlformats.org/drawingml/2006/table">
            <a:tbl>
              <a:tblPr/>
              <a:tblGrid>
                <a:gridCol w="8115300">
                  <a:extLst>
                    <a:ext uri="{9D8B030D-6E8A-4147-A177-3AD203B41FA5}">
                      <a16:colId xmlns:a16="http://schemas.microsoft.com/office/drawing/2014/main" val="20000"/>
                    </a:ext>
                  </a:extLst>
                </a:gridCol>
                <a:gridCol w="8115300">
                  <a:extLst>
                    <a:ext uri="{9D8B030D-6E8A-4147-A177-3AD203B41FA5}">
                      <a16:colId xmlns:a16="http://schemas.microsoft.com/office/drawing/2014/main" val="20001"/>
                    </a:ext>
                  </a:extLst>
                </a:gridCol>
              </a:tblGrid>
              <a:tr h="921759">
                <a:tc>
                  <a:txBody>
                    <a:bodyPr/>
                    <a:lstStyle/>
                    <a:p>
                      <a:pPr algn="ctr">
                        <a:lnSpc>
                          <a:spcPts val="3499"/>
                        </a:lnSpc>
                        <a:defRPr/>
                      </a:pPr>
                      <a:r>
                        <a:rPr lang="en-US" sz="2499">
                          <a:solidFill>
                            <a:srgbClr val="000000"/>
                          </a:solidFill>
                          <a:latin typeface="Montserrat Extra-Bold"/>
                        </a:rPr>
                        <a:t>Care</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499"/>
                        </a:lnSpc>
                        <a:defRPr/>
                      </a:pPr>
                      <a:r>
                        <a:rPr lang="en-US" sz="2499">
                          <a:solidFill>
                            <a:srgbClr val="000000"/>
                          </a:solidFill>
                          <a:latin typeface="Montserrat Extra-Bold"/>
                        </a:rPr>
                        <a:t>Summary</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850266">
                <a:tc>
                  <a:txBody>
                    <a:bodyPr/>
                    <a:lstStyle/>
                    <a:p>
                      <a:pPr algn="ctr">
                        <a:lnSpc>
                          <a:spcPts val="2940"/>
                        </a:lnSpc>
                        <a:defRPr/>
                      </a:pPr>
                      <a:r>
                        <a:rPr lang="en-US" sz="2100">
                          <a:solidFill>
                            <a:srgbClr val="000000"/>
                          </a:solidFill>
                          <a:latin typeface="Montserrat"/>
                        </a:rPr>
                        <a:t>Screening (optional)</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453390" lvl="1" indent="-226695" algn="just">
                        <a:lnSpc>
                          <a:spcPts val="2940"/>
                        </a:lnSpc>
                        <a:buFont typeface="Arial"/>
                        <a:buChar char="•"/>
                        <a:defRPr/>
                      </a:pPr>
                      <a:r>
                        <a:rPr lang="en-US" sz="2100">
                          <a:solidFill>
                            <a:srgbClr val="000000"/>
                          </a:solidFill>
                          <a:latin typeface="Montserrat Bold"/>
                        </a:rPr>
                        <a:t>Screening for Down’s, Edwards’ and Patau’s syndromes is offered between 10 and 14 weeks of pregnancy. </a:t>
                      </a:r>
                      <a:endParaRPr lang="en-US" sz="1100"/>
                    </a:p>
                    <a:p>
                      <a:pPr marL="453390" lvl="1" indent="-226695" algn="just">
                        <a:lnSpc>
                          <a:spcPts val="2940"/>
                        </a:lnSpc>
                        <a:buFont typeface="Arial"/>
                        <a:buChar char="•"/>
                      </a:pPr>
                      <a:r>
                        <a:rPr lang="en-US" sz="2100">
                          <a:solidFill>
                            <a:srgbClr val="000000"/>
                          </a:solidFill>
                          <a:latin typeface="Montserrat Bold"/>
                        </a:rPr>
                        <a:t>These tests are optional and do not guarantee 100% accuracy.</a:t>
                      </a:r>
                    </a:p>
                    <a:p>
                      <a:pPr marL="453390" lvl="1" indent="-226695" algn="just">
                        <a:lnSpc>
                          <a:spcPts val="2940"/>
                        </a:lnSpc>
                        <a:buFont typeface="Arial"/>
                        <a:buChar char="•"/>
                      </a:pPr>
                      <a:r>
                        <a:rPr lang="en-US" sz="2100">
                          <a:solidFill>
                            <a:srgbClr val="000000"/>
                          </a:solidFill>
                          <a:latin typeface="Montserrat Bold"/>
                        </a:rPr>
                        <a:t>Screening for sickle cell (to risk groups) and thalassaemia are offered before the tenth week of pregnancy.</a:t>
                      </a:r>
                    </a:p>
                    <a:p>
                      <a:pPr algn="ctr">
                        <a:lnSpc>
                          <a:spcPts val="2940"/>
                        </a:lnSpc>
                      </a:pPr>
                      <a:endParaRPr lang="en-US" sz="2100">
                        <a:solidFill>
                          <a:srgbClr val="000000"/>
                        </a:solidFill>
                        <a:latin typeface="Montserrat Bold"/>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5" name="Picture 5"/>
          <p:cNvPicPr>
            <a:picLocks noChangeAspect="1"/>
          </p:cNvPicPr>
          <p:nvPr/>
        </p:nvPicPr>
        <p:blipFill>
          <a:blip r:embed="rId6"/>
          <a:srcRect/>
          <a:stretch>
            <a:fillRect/>
          </a:stretch>
        </p:blipFill>
        <p:spPr>
          <a:xfrm>
            <a:off x="16003835" y="1124416"/>
            <a:ext cx="1255465" cy="1306191"/>
          </a:xfrm>
          <a:prstGeom prst="rect">
            <a:avLst/>
          </a:prstGeom>
        </p:spPr>
      </p:pic>
      <p:sp>
        <p:nvSpPr>
          <p:cNvPr id="6" name="TextBox 6"/>
          <p:cNvSpPr txBox="1"/>
          <p:nvPr/>
        </p:nvSpPr>
        <p:spPr>
          <a:xfrm>
            <a:off x="1028700" y="1152525"/>
            <a:ext cx="13005326" cy="848360"/>
          </a:xfrm>
          <a:prstGeom prst="rect">
            <a:avLst/>
          </a:prstGeom>
        </p:spPr>
        <p:txBody>
          <a:bodyPr lIns="0" tIns="0" rIns="0" bIns="0" rtlCol="0" anchor="t">
            <a:spAutoFit/>
          </a:bodyPr>
          <a:lstStyle/>
          <a:p>
            <a:pPr>
              <a:lnSpc>
                <a:spcPts val="6399"/>
              </a:lnSpc>
              <a:spcBef>
                <a:spcPct val="0"/>
              </a:spcBef>
            </a:pPr>
            <a:r>
              <a:rPr lang="en-US" sz="6399">
                <a:solidFill>
                  <a:srgbClr val="19598D"/>
                </a:solidFill>
                <a:latin typeface="Montserrat Extra-Bold"/>
              </a:rPr>
              <a:t>Optional screening</a:t>
            </a:r>
          </a:p>
        </p:txBody>
      </p:sp>
      <p:pic>
        <p:nvPicPr>
          <p:cNvPr id="7" name="Audio 6">
            <a:hlinkClick r:id="" action="ppaction://media"/>
            <a:extLst>
              <a:ext uri="{FF2B5EF4-FFF2-40B4-BE49-F238E27FC236}">
                <a16:creationId xmlns:a16="http://schemas.microsoft.com/office/drawing/2014/main" id="{C92BFCB4-DF3C-AB3C-2A09-D4CB654D70A7}"/>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7322800" y="93218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2090"/>
    </mc:Choice>
    <mc:Fallback>
      <p:transition spd="slow" advTm="220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4">
            <a:alphaModFix amt="75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215412" y="1249973"/>
            <a:ext cx="844062" cy="211015"/>
          </a:xfrm>
          <a:prstGeom prst="rect">
            <a:avLst/>
          </a:prstGeom>
        </p:spPr>
      </p:pic>
      <p:sp>
        <p:nvSpPr>
          <p:cNvPr id="3" name="AutoShape 3"/>
          <p:cNvSpPr/>
          <p:nvPr/>
        </p:nvSpPr>
        <p:spPr>
          <a:xfrm rot="-5376337">
            <a:off x="-400441" y="3241875"/>
            <a:ext cx="2075766" cy="0"/>
          </a:xfrm>
          <a:prstGeom prst="line">
            <a:avLst/>
          </a:prstGeom>
          <a:ln w="28575" cap="rnd">
            <a:solidFill>
              <a:srgbClr val="D9D9D9">
                <a:alpha val="74902"/>
              </a:srgbClr>
            </a:solidFill>
            <a:prstDash val="solid"/>
            <a:headEnd type="none" w="sm" len="sm"/>
            <a:tailEnd type="none" w="sm" len="sm"/>
          </a:ln>
        </p:spPr>
      </p:sp>
      <p:graphicFrame>
        <p:nvGraphicFramePr>
          <p:cNvPr id="4" name="Table 4"/>
          <p:cNvGraphicFramePr>
            <a:graphicFrameLocks noGrp="1"/>
          </p:cNvGraphicFramePr>
          <p:nvPr/>
        </p:nvGraphicFramePr>
        <p:xfrm>
          <a:off x="1028700" y="3256162"/>
          <a:ext cx="16230600" cy="5886450"/>
        </p:xfrm>
        <a:graphic>
          <a:graphicData uri="http://schemas.openxmlformats.org/drawingml/2006/table">
            <a:tbl>
              <a:tblPr/>
              <a:tblGrid>
                <a:gridCol w="8115300">
                  <a:extLst>
                    <a:ext uri="{9D8B030D-6E8A-4147-A177-3AD203B41FA5}">
                      <a16:colId xmlns:a16="http://schemas.microsoft.com/office/drawing/2014/main" val="20000"/>
                    </a:ext>
                  </a:extLst>
                </a:gridCol>
                <a:gridCol w="8115300">
                  <a:extLst>
                    <a:ext uri="{9D8B030D-6E8A-4147-A177-3AD203B41FA5}">
                      <a16:colId xmlns:a16="http://schemas.microsoft.com/office/drawing/2014/main" val="20001"/>
                    </a:ext>
                  </a:extLst>
                </a:gridCol>
              </a:tblGrid>
              <a:tr h="920357">
                <a:tc>
                  <a:txBody>
                    <a:bodyPr/>
                    <a:lstStyle/>
                    <a:p>
                      <a:pPr algn="ctr">
                        <a:lnSpc>
                          <a:spcPts val="3499"/>
                        </a:lnSpc>
                        <a:defRPr/>
                      </a:pPr>
                      <a:r>
                        <a:rPr lang="en-US" sz="2499">
                          <a:solidFill>
                            <a:srgbClr val="000000"/>
                          </a:solidFill>
                          <a:latin typeface="Montserrat Extra-Bold"/>
                        </a:rPr>
                        <a:t>Care</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499"/>
                        </a:lnSpc>
                        <a:defRPr/>
                      </a:pPr>
                      <a:r>
                        <a:rPr lang="en-US" sz="2499">
                          <a:solidFill>
                            <a:srgbClr val="000000"/>
                          </a:solidFill>
                          <a:latin typeface="Montserrat Extra-Bold"/>
                        </a:rPr>
                        <a:t>Summary</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966093">
                <a:tc>
                  <a:txBody>
                    <a:bodyPr/>
                    <a:lstStyle/>
                    <a:p>
                      <a:pPr algn="ctr">
                        <a:lnSpc>
                          <a:spcPts val="2940"/>
                        </a:lnSpc>
                        <a:defRPr/>
                      </a:pPr>
                      <a:r>
                        <a:rPr lang="en-US" sz="2100">
                          <a:solidFill>
                            <a:srgbClr val="000000"/>
                          </a:solidFill>
                          <a:latin typeface="Montserrat"/>
                        </a:rPr>
                        <a:t>Postnatal checks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453390" lvl="1" indent="-226695" algn="just">
                        <a:lnSpc>
                          <a:spcPts val="2940"/>
                        </a:lnSpc>
                        <a:buFont typeface="Arial"/>
                        <a:buChar char="•"/>
                        <a:defRPr/>
                      </a:pPr>
                      <a:r>
                        <a:rPr lang="en-US" sz="2100">
                          <a:solidFill>
                            <a:srgbClr val="000000"/>
                          </a:solidFill>
                          <a:latin typeface="Montserrat Bold"/>
                        </a:rPr>
                        <a:t>A postnatal check-up should take place six weeks after delivery. </a:t>
                      </a:r>
                      <a:endParaRPr lang="en-US" sz="1100"/>
                    </a:p>
                    <a:p>
                      <a:pPr marL="453390" lvl="1" indent="-226695" algn="just">
                        <a:lnSpc>
                          <a:spcPts val="2940"/>
                        </a:lnSpc>
                        <a:buFont typeface="Arial"/>
                        <a:buChar char="•"/>
                      </a:pPr>
                      <a:r>
                        <a:rPr lang="en-US" sz="2100">
                          <a:solidFill>
                            <a:srgbClr val="000000"/>
                          </a:solidFill>
                          <a:latin typeface="Montserrat Bold"/>
                        </a:rPr>
                        <a:t>Checks will include blood pressure, any signs of vaginal discharge and healing of stitches and scars. </a:t>
                      </a:r>
                    </a:p>
                    <a:p>
                      <a:pPr marL="453390" lvl="1" indent="-226695" algn="just">
                        <a:lnSpc>
                          <a:spcPts val="2940"/>
                        </a:lnSpc>
                        <a:buFont typeface="Arial"/>
                        <a:buChar char="•"/>
                      </a:pPr>
                      <a:r>
                        <a:rPr lang="en-US" sz="2100">
                          <a:solidFill>
                            <a:srgbClr val="000000"/>
                          </a:solidFill>
                          <a:latin typeface="Montserrat Bold"/>
                        </a:rPr>
                        <a:t>A new mother may be weighed if her BMI was &gt; 30 pre-pregnancy. </a:t>
                      </a:r>
                    </a:p>
                    <a:p>
                      <a:pPr marL="453390" lvl="1" indent="-226695" algn="just">
                        <a:lnSpc>
                          <a:spcPts val="2940"/>
                        </a:lnSpc>
                        <a:buFont typeface="Arial"/>
                        <a:buChar char="•"/>
                      </a:pPr>
                      <a:r>
                        <a:rPr lang="en-US" sz="2100">
                          <a:solidFill>
                            <a:srgbClr val="000000"/>
                          </a:solidFill>
                          <a:latin typeface="Montserrat Bold"/>
                        </a:rPr>
                        <a:t>A check will also be made to see if breastfeeding is going well. </a:t>
                      </a:r>
                    </a:p>
                    <a:p>
                      <a:pPr marL="453390" lvl="1" indent="-226695" algn="just">
                        <a:lnSpc>
                          <a:spcPts val="2940"/>
                        </a:lnSpc>
                        <a:buFont typeface="Arial"/>
                        <a:buChar char="•"/>
                      </a:pPr>
                      <a:r>
                        <a:rPr lang="en-US" sz="2100">
                          <a:solidFill>
                            <a:srgbClr val="000000"/>
                          </a:solidFill>
                          <a:latin typeface="Montserrat Bold"/>
                        </a:rPr>
                        <a:t>It is not common for a diastasis check to be performed, so it will often be down to the fitness professional to provide this.</a:t>
                      </a:r>
                    </a:p>
                    <a:p>
                      <a:pPr algn="ctr">
                        <a:lnSpc>
                          <a:spcPts val="2940"/>
                        </a:lnSpc>
                      </a:pPr>
                      <a:endParaRPr lang="en-US" sz="2100">
                        <a:solidFill>
                          <a:srgbClr val="000000"/>
                        </a:solidFill>
                        <a:latin typeface="Montserrat Bold"/>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5" name="Picture 5"/>
          <p:cNvPicPr>
            <a:picLocks noChangeAspect="1"/>
          </p:cNvPicPr>
          <p:nvPr/>
        </p:nvPicPr>
        <p:blipFill>
          <a:blip r:embed="rId6"/>
          <a:srcRect/>
          <a:stretch>
            <a:fillRect/>
          </a:stretch>
        </p:blipFill>
        <p:spPr>
          <a:xfrm>
            <a:off x="16003835" y="1124416"/>
            <a:ext cx="1255465" cy="1306191"/>
          </a:xfrm>
          <a:prstGeom prst="rect">
            <a:avLst/>
          </a:prstGeom>
        </p:spPr>
      </p:pic>
      <p:sp>
        <p:nvSpPr>
          <p:cNvPr id="6" name="TextBox 6"/>
          <p:cNvSpPr txBox="1"/>
          <p:nvPr/>
        </p:nvSpPr>
        <p:spPr>
          <a:xfrm>
            <a:off x="1028700" y="1152525"/>
            <a:ext cx="13005326" cy="848360"/>
          </a:xfrm>
          <a:prstGeom prst="rect">
            <a:avLst/>
          </a:prstGeom>
        </p:spPr>
        <p:txBody>
          <a:bodyPr lIns="0" tIns="0" rIns="0" bIns="0" rtlCol="0" anchor="t">
            <a:spAutoFit/>
          </a:bodyPr>
          <a:lstStyle/>
          <a:p>
            <a:pPr>
              <a:lnSpc>
                <a:spcPts val="6399"/>
              </a:lnSpc>
              <a:spcBef>
                <a:spcPct val="0"/>
              </a:spcBef>
            </a:pPr>
            <a:r>
              <a:rPr lang="en-US" sz="6399">
                <a:solidFill>
                  <a:srgbClr val="19598D"/>
                </a:solidFill>
                <a:latin typeface="Montserrat Extra-Bold"/>
              </a:rPr>
              <a:t>Postnatal checks</a:t>
            </a:r>
          </a:p>
        </p:txBody>
      </p:sp>
      <p:pic>
        <p:nvPicPr>
          <p:cNvPr id="7" name="Audio 6">
            <a:hlinkClick r:id="" action="ppaction://media"/>
            <a:extLst>
              <a:ext uri="{FF2B5EF4-FFF2-40B4-BE49-F238E27FC236}">
                <a16:creationId xmlns:a16="http://schemas.microsoft.com/office/drawing/2014/main" id="{887DD2A9-DC52-1C86-AE12-395C6DA9A1A6}"/>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7322800" y="93218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9749"/>
    </mc:Choice>
    <mc:Fallback>
      <p:transition spd="slow" advTm="2974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TotalTime>
  <Words>975</Words>
  <Application>Microsoft Macintosh PowerPoint</Application>
  <PresentationFormat>Custom</PresentationFormat>
  <Paragraphs>122</Paragraphs>
  <Slides>14</Slides>
  <Notes>0</Notes>
  <HiddenSlides>0</HiddenSlides>
  <MMClips>14</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Montserrat Semi-Bold Bold</vt:lpstr>
      <vt:lpstr>Calibri</vt:lpstr>
      <vt:lpstr>Montserrat Bold</vt:lpstr>
      <vt:lpstr>Montserrat Extra-Bold Bold</vt:lpstr>
      <vt:lpstr>Montserrat</vt:lpstr>
      <vt:lpstr>Montserrat Extra-Bold</vt:lpstr>
      <vt:lpstr>Arial</vt:lpstr>
      <vt:lpstr>Montserrat Extra-Bold Italics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PPN Unit 1 Lecture 6</dc:title>
  <cp:lastModifiedBy>Gary Stevenson</cp:lastModifiedBy>
  <cp:revision>2</cp:revision>
  <dcterms:created xsi:type="dcterms:W3CDTF">2006-08-16T00:00:00Z</dcterms:created>
  <dcterms:modified xsi:type="dcterms:W3CDTF">2023-05-23T12:44:31Z</dcterms:modified>
  <dc:identifier>DAFdFsoeFp8</dc:identifier>
</cp:coreProperties>
</file>