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5"/>
  </p:notesMasterIdLst>
  <p:sldIdLst>
    <p:sldId id="258" r:id="rId2"/>
    <p:sldId id="259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47" r:id="rId31"/>
    <p:sldId id="320" r:id="rId32"/>
    <p:sldId id="321" r:id="rId33"/>
    <p:sldId id="260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7FF"/>
    <a:srgbClr val="D026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06" autoAdjust="0"/>
    <p:restoredTop sz="94660"/>
  </p:normalViewPr>
  <p:slideViewPr>
    <p:cSldViewPr>
      <p:cViewPr varScale="1">
        <p:scale>
          <a:sx n="116" d="100"/>
          <a:sy n="116" d="100"/>
        </p:scale>
        <p:origin x="151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BACD6-8793-4FB2-BAD4-BD0976A04561}" type="datetimeFigureOut">
              <a:rPr lang="en-GB" smtClean="0"/>
              <a:t>30/01/2018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70B25-BC7D-42DC-8417-22BE6789C6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350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12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692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734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8772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41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7435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C513E1-D7A6-45CE-9C7F-6F56D9EAD341}" type="slidenum">
              <a:rPr lang="en-GB" smtClean="0"/>
              <a:pPr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80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13843"/>
            <a:ext cx="7772400" cy="2387600"/>
          </a:xfrm>
        </p:spPr>
        <p:txBody>
          <a:bodyPr anchor="b">
            <a:normAutofit/>
          </a:bodyPr>
          <a:lstStyle>
            <a:lvl1pPr algn="ctr">
              <a:defRPr sz="4800" b="1" i="0"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29351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300192" y="383187"/>
            <a:ext cx="2627784" cy="6362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764704"/>
            <a:ext cx="4328211" cy="124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98597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96975"/>
            <a:ext cx="7886700" cy="49799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570779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55" userDrawn="1">
          <p15:clr>
            <a:srgbClr val="FBAE40"/>
          </p15:clr>
        </p15:guide>
        <p15:guide id="2" orient="horz" pos="57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325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196975"/>
            <a:ext cx="3886200" cy="49799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196975"/>
            <a:ext cx="3886200" cy="49799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07539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96975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20887"/>
            <a:ext cx="3868340" cy="41687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96975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20887"/>
            <a:ext cx="3887391" cy="416877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359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5671542" cy="617640"/>
          </a:xfrm>
        </p:spPr>
        <p:txBody>
          <a:bodyPr>
            <a:normAutofit/>
          </a:bodyPr>
          <a:lstStyle>
            <a:lvl1pPr>
              <a:defRPr sz="3200" b="0" i="0">
                <a:latin typeface="Calibri Light" charset="0"/>
                <a:ea typeface="Calibri Light" charset="0"/>
                <a:cs typeface="Calibri Light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3382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3974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Relationship Id="rId14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D69A6-F5CC-4E52-813A-B118252A9371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354" y="360000"/>
            <a:ext cx="2052086" cy="59166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41"/>
          <a:stretch/>
        </p:blipFill>
        <p:spPr>
          <a:xfrm>
            <a:off x="4355693" y="6378387"/>
            <a:ext cx="434359" cy="339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2" y="6234642"/>
            <a:ext cx="9144000" cy="23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479"/>
          <a:stretch/>
        </p:blipFill>
        <p:spPr>
          <a:xfrm>
            <a:off x="7379992" y="6384059"/>
            <a:ext cx="340719" cy="33799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9"/>
          <a:stretch/>
        </p:blipFill>
        <p:spPr>
          <a:xfrm>
            <a:off x="5916165" y="6378387"/>
            <a:ext cx="348393" cy="3396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6377753"/>
            <a:ext cx="1736502" cy="340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458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>
              <a:lumMod val="50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4224">
          <p15:clr>
            <a:srgbClr val="F26B43"/>
          </p15:clr>
        </p15:guide>
        <p15:guide id="2" pos="4195" userDrawn="1">
          <p15:clr>
            <a:srgbClr val="F26B43"/>
          </p15:clr>
        </p15:guide>
        <p15:guide id="3" orient="horz" pos="4020" userDrawn="1">
          <p15:clr>
            <a:srgbClr val="F26B43"/>
          </p15:clr>
        </p15:guide>
        <p15:guide id="4" orient="horz" pos="75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38453" y="1813843"/>
            <a:ext cx="6766520" cy="2387600"/>
          </a:xfrm>
        </p:spPr>
        <p:txBody>
          <a:bodyPr/>
          <a:lstStyle/>
          <a:p>
            <a:r>
              <a:rPr lang="en-GB" sz="3600" dirty="0" smtClean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Conducting subjective and objective assessment 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altLang="en-US" sz="1800" dirty="0">
                <a:ea typeface="ＭＳ Ｐゴシック" panose="020B0600070205080204" pitchFamily="34" charset="-128"/>
              </a:rPr>
              <a:t>LO1: Anatomy and physiology of the major joints</a:t>
            </a:r>
          </a:p>
          <a:p>
            <a:pPr algn="l"/>
            <a:r>
              <a:rPr lang="en-US" altLang="en-US" sz="1800" dirty="0">
                <a:ea typeface="ＭＳ Ｐゴシック" panose="020B0600070205080204" pitchFamily="34" charset="-128"/>
              </a:rPr>
              <a:t>LO3: Effects of anatomy, physiology and pathology on human function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739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23" y="1231885"/>
            <a:ext cx="3600400" cy="48005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26114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Psoas major </a:t>
            </a:r>
          </a:p>
        </p:txBody>
      </p:sp>
    </p:spTree>
    <p:extLst>
      <p:ext uri="{BB962C8B-B14F-4D97-AF65-F5344CB8AC3E}">
        <p14:creationId xmlns:p14="http://schemas.microsoft.com/office/powerpoint/2010/main" val="2505609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32507" y="1628800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ct val="0"/>
              </a:spcBef>
              <a:buClr>
                <a:srgbClr val="CC00FF"/>
              </a:buClr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Erector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spinae –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superficial</a:t>
            </a:r>
            <a:endParaRPr lang="en-GB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CC00FF"/>
              </a:buClr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Multifidus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deep</a:t>
            </a:r>
            <a:endParaRPr lang="en-GB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CC00FF"/>
              </a:buClr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Trapezius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(upper fibres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superficial</a:t>
            </a:r>
            <a:endParaRPr lang="en-GB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ct val="0"/>
              </a:spcBef>
              <a:buClr>
                <a:srgbClr val="CC00FF"/>
              </a:buClr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Quadratus </a:t>
            </a:r>
            <a:r>
              <a:rPr lang="en-GB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lumborum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(bilateral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)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GB" altLang="en-US" dirty="0" smtClean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deep</a:t>
            </a:r>
            <a:endParaRPr lang="en-GB" altLang="en-US" dirty="0" smtClean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33016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Spine extensors </a:t>
            </a:r>
          </a:p>
        </p:txBody>
      </p:sp>
    </p:spTree>
    <p:extLst>
      <p:ext uri="{BB962C8B-B14F-4D97-AF65-F5344CB8AC3E}">
        <p14:creationId xmlns:p14="http://schemas.microsoft.com/office/powerpoint/2010/main" val="378177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555051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Longissimus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cervicis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and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thoracis</a:t>
            </a:r>
            <a:endParaRPr lang="en-GB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239471"/>
            <a:ext cx="2847220" cy="28472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t="3800" r="6202"/>
          <a:stretch/>
        </p:blipFill>
        <p:spPr>
          <a:xfrm>
            <a:off x="4283968" y="1255015"/>
            <a:ext cx="3216909" cy="4831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908720"/>
            <a:ext cx="292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Erector spinae</a:t>
            </a:r>
          </a:p>
        </p:txBody>
      </p:sp>
    </p:spTree>
    <p:extLst>
      <p:ext uri="{BB962C8B-B14F-4D97-AF65-F5344CB8AC3E}">
        <p14:creationId xmlns:p14="http://schemas.microsoft.com/office/powerpoint/2010/main" val="38325433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" t="6533" r="5502"/>
          <a:stretch/>
        </p:blipFill>
        <p:spPr>
          <a:xfrm>
            <a:off x="3037724" y="980728"/>
            <a:ext cx="4918652" cy="51511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555051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Longissimus 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capitis </a:t>
            </a:r>
            <a:endParaRPr lang="en-GB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11560" y="908720"/>
            <a:ext cx="292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Erector spinae</a:t>
            </a:r>
          </a:p>
        </p:txBody>
      </p:sp>
    </p:spTree>
    <p:extLst>
      <p:ext uri="{BB962C8B-B14F-4D97-AF65-F5344CB8AC3E}">
        <p14:creationId xmlns:p14="http://schemas.microsoft.com/office/powerpoint/2010/main" val="3260953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8"/>
          <a:stretch/>
        </p:blipFill>
        <p:spPr>
          <a:xfrm>
            <a:off x="3958660" y="1024291"/>
            <a:ext cx="3960440" cy="50578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59598" y="2276872"/>
            <a:ext cx="19442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Iliocostalis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Cervicis</a:t>
            </a:r>
            <a:endParaRPr lang="en-GB" dirty="0" smtClean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03814" y="2564904"/>
            <a:ext cx="3131259" cy="0"/>
          </a:xfrm>
          <a:prstGeom prst="straightConnector1">
            <a:avLst/>
          </a:prstGeom>
          <a:ln w="12700"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908720"/>
            <a:ext cx="292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Erector spinae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23916" y="3202780"/>
            <a:ext cx="2928204" cy="0"/>
          </a:xfrm>
          <a:prstGeom prst="straightConnector1">
            <a:avLst/>
          </a:prstGeom>
          <a:ln w="12700"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954522" y="4221088"/>
            <a:ext cx="2697598" cy="0"/>
          </a:xfrm>
          <a:prstGeom prst="straightConnector1">
            <a:avLst/>
          </a:prstGeom>
          <a:ln w="12700"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80600" y="2958627"/>
            <a:ext cx="20433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D026AF"/>
                </a:solidFill>
                <a:cs typeface="Arial" panose="020B0604020202020204" pitchFamily="34" charset="0"/>
              </a:rPr>
              <a:t>Iliocostalis</a:t>
            </a:r>
            <a:r>
              <a:rPr lang="en-GB" dirty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D026AF"/>
                </a:solidFill>
                <a:cs typeface="Arial" panose="020B0604020202020204" pitchFamily="34" charset="0"/>
              </a:rPr>
              <a:t>Thoracis</a:t>
            </a:r>
            <a:r>
              <a:rPr lang="en-GB" dirty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59598" y="3933056"/>
            <a:ext cx="22949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rgbClr val="D026AF"/>
                </a:solidFill>
                <a:cs typeface="Arial" panose="020B0604020202020204" pitchFamily="34" charset="0"/>
              </a:rPr>
              <a:t>Iliocostalis</a:t>
            </a:r>
            <a:r>
              <a:rPr lang="en-GB" dirty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dirty="0" err="1">
                <a:solidFill>
                  <a:srgbClr val="D026AF"/>
                </a:solidFill>
                <a:cs typeface="Arial" panose="020B0604020202020204" pitchFamily="34" charset="0"/>
              </a:rPr>
              <a:t>Lumborum</a:t>
            </a:r>
            <a:r>
              <a:rPr lang="en-GB" dirty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092873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11560" y="1484784"/>
            <a:ext cx="36724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Spinalis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Cervicis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and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Spinalis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Thoracis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840799"/>
            <a:ext cx="2448272" cy="32643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0" r="6202"/>
          <a:stretch/>
        </p:blipFill>
        <p:spPr>
          <a:xfrm>
            <a:off x="4291707" y="980728"/>
            <a:ext cx="3289030" cy="51351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908720"/>
            <a:ext cx="292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Erector spinae</a:t>
            </a:r>
          </a:p>
        </p:txBody>
      </p:sp>
    </p:spTree>
    <p:extLst>
      <p:ext uri="{BB962C8B-B14F-4D97-AF65-F5344CB8AC3E}">
        <p14:creationId xmlns:p14="http://schemas.microsoft.com/office/powerpoint/2010/main" val="39636345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9" r="7246"/>
          <a:stretch/>
        </p:blipFill>
        <p:spPr>
          <a:xfrm>
            <a:off x="2843808" y="447214"/>
            <a:ext cx="3600400" cy="56460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908720"/>
            <a:ext cx="2165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Multifidus</a:t>
            </a:r>
          </a:p>
        </p:txBody>
      </p:sp>
    </p:spTree>
    <p:extLst>
      <p:ext uri="{BB962C8B-B14F-4D97-AF65-F5344CB8AC3E}">
        <p14:creationId xmlns:p14="http://schemas.microsoft.com/office/powerpoint/2010/main" val="41889267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7" r="5455"/>
          <a:stretch/>
        </p:blipFill>
        <p:spPr>
          <a:xfrm>
            <a:off x="2573064" y="511630"/>
            <a:ext cx="3871144" cy="567767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908720"/>
            <a:ext cx="1977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Trapezius</a:t>
            </a:r>
          </a:p>
        </p:txBody>
      </p:sp>
    </p:spTree>
    <p:extLst>
      <p:ext uri="{BB962C8B-B14F-4D97-AF65-F5344CB8AC3E}">
        <p14:creationId xmlns:p14="http://schemas.microsoft.com/office/powerpoint/2010/main" val="2908367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555051"/>
            <a:ext cx="3433757" cy="45783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908720"/>
            <a:ext cx="4426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Quadratus </a:t>
            </a:r>
            <a:r>
              <a:rPr lang="en-GB" sz="3600" b="1" dirty="0" err="1">
                <a:cs typeface="Arial" pitchFamily="34" charset="0"/>
              </a:rPr>
              <a:t>lumborum</a:t>
            </a:r>
            <a:r>
              <a:rPr lang="en-GB" sz="3600" b="1" dirty="0"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334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555051"/>
            <a:ext cx="67687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Sternocleidomastoid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superficial </a:t>
            </a:r>
            <a:endParaRPr lang="fr-FR" altLang="en-US" dirty="0" smtClean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Scalenes</a:t>
            </a:r>
            <a:r>
              <a:rPr lang="fr-FR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– </a:t>
            </a:r>
            <a:r>
              <a:rPr lang="fr-FR" altLang="en-US" dirty="0" err="1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deep</a:t>
            </a:r>
            <a:endParaRPr lang="en-GB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External</a:t>
            </a:r>
            <a:r>
              <a:rPr lang="fr-FR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oblique – </a:t>
            </a:r>
            <a:r>
              <a:rPr lang="fr-FR" altLang="en-US" dirty="0" err="1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superficial</a:t>
            </a:r>
            <a:endParaRPr lang="en-GB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Internal</a:t>
            </a:r>
            <a:r>
              <a:rPr lang="fr-FR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oblique </a:t>
            </a:r>
            <a:r>
              <a:rPr lang="fr-FR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fr-FR" altLang="en-US" dirty="0" err="1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deep</a:t>
            </a:r>
            <a:endParaRPr lang="fr-FR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Multifidus</a:t>
            </a:r>
            <a:r>
              <a:rPr lang="fr-FR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fr-FR" altLang="en-US" dirty="0" err="1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deep</a:t>
            </a:r>
            <a:endParaRPr lang="en-GB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298620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Spine rotators </a:t>
            </a:r>
          </a:p>
        </p:txBody>
      </p:sp>
    </p:spTree>
    <p:extLst>
      <p:ext uri="{BB962C8B-B14F-4D97-AF65-F5344CB8AC3E}">
        <p14:creationId xmlns:p14="http://schemas.microsoft.com/office/powerpoint/2010/main" val="39001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3976" y="1700808"/>
            <a:ext cx="783645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dirty="0" smtClean="0">
                <a:solidFill>
                  <a:srgbClr val="D026A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LO1</a:t>
            </a:r>
            <a:r>
              <a:rPr lang="en-US" altLang="en-US" dirty="0">
                <a:solidFill>
                  <a:srgbClr val="D026A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: Understand the anatomy and physiology of the major joints of the </a:t>
            </a:r>
            <a:r>
              <a:rPr lang="en-US" altLang="en-US" dirty="0" smtClean="0">
                <a:solidFill>
                  <a:srgbClr val="D026AF"/>
                </a:solidFill>
                <a:ea typeface="ＭＳ Ｐゴシック" panose="020B0600070205080204" pitchFamily="34" charset="-128"/>
                <a:cs typeface="Arial" panose="020B0604020202020204" pitchFamily="34" charset="0"/>
              </a:rPr>
              <a:t>body</a:t>
            </a:r>
            <a:endParaRPr lang="en-GB" altLang="en-US" dirty="0" smtClean="0">
              <a:solidFill>
                <a:srgbClr val="D026AF"/>
              </a:solidFill>
              <a:ea typeface="ＭＳ Ｐゴシック" panose="020B0600070205080204" pitchFamily="34" charset="-128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Identify </a:t>
            </a:r>
            <a:r>
              <a:rPr lang="en-GB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bony structures associated with the major </a:t>
            </a: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joints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Explain </a:t>
            </a:r>
            <a:r>
              <a:rPr lang="en-GB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the functions of bony structures associated with the major </a:t>
            </a: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joints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Identify </a:t>
            </a:r>
            <a:r>
              <a:rPr lang="en-GB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soft tissue structures located at the major </a:t>
            </a: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joints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Explain </a:t>
            </a:r>
            <a:r>
              <a:rPr lang="en-GB" altLang="en-US" sz="1600" dirty="0">
                <a:ea typeface="ＭＳ Ｐゴシック" panose="020B0600070205080204" pitchFamily="34" charset="-128"/>
                <a:cs typeface="Arial" panose="020B0604020202020204" pitchFamily="34" charset="0"/>
              </a:rPr>
              <a:t>the function of soft tissue structures located at the major </a:t>
            </a:r>
            <a:r>
              <a:rPr lang="en-GB" altLang="en-US" sz="1600" dirty="0" smtClean="0">
                <a:ea typeface="ＭＳ Ｐゴシック" panose="020B0600070205080204" pitchFamily="34" charset="-128"/>
                <a:cs typeface="Arial" panose="020B0604020202020204" pitchFamily="34" charset="0"/>
              </a:rPr>
              <a:t>joints</a:t>
            </a:r>
          </a:p>
          <a:p>
            <a:pPr marL="285750" indent="-285750"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600" dirty="0">
                <a:cs typeface="Arial" panose="020B0604020202020204" pitchFamily="34" charset="0"/>
              </a:rPr>
              <a:t>Explain the different types of joint-end </a:t>
            </a:r>
            <a:r>
              <a:rPr lang="en-GB" sz="1600" dirty="0" smtClean="0">
                <a:cs typeface="Arial" panose="020B0604020202020204" pitchFamily="34" charset="0"/>
              </a:rPr>
              <a:t>feel</a:t>
            </a:r>
            <a:endParaRPr lang="en-US" altLang="en-US" sz="1600" dirty="0"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401872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Assessment criteria </a:t>
            </a:r>
          </a:p>
        </p:txBody>
      </p:sp>
    </p:spTree>
    <p:extLst>
      <p:ext uri="{BB962C8B-B14F-4D97-AF65-F5344CB8AC3E}">
        <p14:creationId xmlns:p14="http://schemas.microsoft.com/office/powerpoint/2010/main" val="2490980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908720"/>
            <a:ext cx="5184576" cy="518457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4149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Sternocleidomastoid</a:t>
            </a:r>
          </a:p>
        </p:txBody>
      </p:sp>
    </p:spTree>
    <p:extLst>
      <p:ext uri="{BB962C8B-B14F-4D97-AF65-F5344CB8AC3E}">
        <p14:creationId xmlns:p14="http://schemas.microsoft.com/office/powerpoint/2010/main" val="19747039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2" t="2383"/>
          <a:stretch/>
        </p:blipFill>
        <p:spPr>
          <a:xfrm>
            <a:off x="4572000" y="1555051"/>
            <a:ext cx="3734933" cy="45643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26"/>
          <a:stretch/>
        </p:blipFill>
        <p:spPr>
          <a:xfrm>
            <a:off x="683568" y="1594884"/>
            <a:ext cx="3528392" cy="45245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908720"/>
            <a:ext cx="6188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cs typeface="Arial" pitchFamily="34" charset="0"/>
              </a:rPr>
              <a:t>Scalenes</a:t>
            </a:r>
            <a:r>
              <a:rPr lang="en-GB" sz="3600" b="1" dirty="0">
                <a:cs typeface="Arial" pitchFamily="34" charset="0"/>
              </a:rPr>
              <a:t> – middle and anterior </a:t>
            </a:r>
          </a:p>
        </p:txBody>
      </p:sp>
    </p:spTree>
    <p:extLst>
      <p:ext uri="{BB962C8B-B14F-4D97-AF65-F5344CB8AC3E}">
        <p14:creationId xmlns:p14="http://schemas.microsoft.com/office/powerpoint/2010/main" val="29442140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6" t="1031" r="13788"/>
          <a:stretch/>
        </p:blipFill>
        <p:spPr>
          <a:xfrm>
            <a:off x="3930867" y="980728"/>
            <a:ext cx="3049754" cy="511256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908720"/>
            <a:ext cx="3319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External oblique</a:t>
            </a:r>
          </a:p>
        </p:txBody>
      </p:sp>
    </p:spTree>
    <p:extLst>
      <p:ext uri="{BB962C8B-B14F-4D97-AF65-F5344CB8AC3E}">
        <p14:creationId xmlns:p14="http://schemas.microsoft.com/office/powerpoint/2010/main" val="2642879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052736"/>
            <a:ext cx="3761910" cy="50158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908720"/>
            <a:ext cx="33550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Internal oblique </a:t>
            </a:r>
          </a:p>
        </p:txBody>
      </p:sp>
    </p:spTree>
    <p:extLst>
      <p:ext uri="{BB962C8B-B14F-4D97-AF65-F5344CB8AC3E}">
        <p14:creationId xmlns:p14="http://schemas.microsoft.com/office/powerpoint/2010/main" val="17013074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8462"/>
          <a:stretch/>
        </p:blipFill>
        <p:spPr>
          <a:xfrm>
            <a:off x="2915816" y="415842"/>
            <a:ext cx="3528392" cy="56980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908720"/>
            <a:ext cx="21659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Multifidus</a:t>
            </a:r>
          </a:p>
        </p:txBody>
      </p:sp>
    </p:spTree>
    <p:extLst>
      <p:ext uri="{BB962C8B-B14F-4D97-AF65-F5344CB8AC3E}">
        <p14:creationId xmlns:p14="http://schemas.microsoft.com/office/powerpoint/2010/main" val="40800492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42000" y="1484784"/>
            <a:ext cx="781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Trapezius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superficial </a:t>
            </a:r>
            <a:endParaRPr lang="en-GB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Sternocleidomastoid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altLang="en-US" dirty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superficial 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Scalenes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deep</a:t>
            </a:r>
            <a:endParaRPr lang="en-GB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Levator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scapulae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deep</a:t>
            </a:r>
            <a:endParaRPr lang="en-GB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s-ES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Erector </a:t>
            </a:r>
            <a:r>
              <a:rPr lang="es-ES" alt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spinae</a:t>
            </a:r>
            <a:r>
              <a:rPr lang="es-E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altLang="en-US" dirty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superficial </a:t>
            </a:r>
            <a:endParaRPr lang="es-ES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External</a:t>
            </a:r>
            <a:r>
              <a:rPr lang="es-E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s-ES" alt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oblique</a:t>
            </a:r>
            <a:r>
              <a:rPr lang="es-ES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altLang="en-US" dirty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superficial </a:t>
            </a:r>
            <a:r>
              <a:rPr lang="es-ES" altLang="en-US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es-ES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fr-FR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altLang="en-US" dirty="0" err="1">
                <a:ea typeface="Times New Roman" panose="02020603050405020304" pitchFamily="18" charset="0"/>
                <a:cs typeface="Arial" panose="020B0604020202020204" pitchFamily="34" charset="0"/>
              </a:rPr>
              <a:t>Internal</a:t>
            </a:r>
            <a:r>
              <a:rPr lang="fr-FR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oblique</a:t>
            </a:r>
            <a:r>
              <a:rPr lang="fr-FR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fr-FR" altLang="en-US" dirty="0" err="1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deep</a:t>
            </a:r>
            <a:r>
              <a:rPr lang="fr-FR" altLang="en-US" dirty="0" smtClean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en-US" dirty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r>
              <a:rPr lang="fr-FR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  <a:endParaRPr lang="en-GB" altLang="en-US" dirty="0"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Quadratus </a:t>
            </a:r>
            <a:r>
              <a:rPr lang="en-GB" alt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lumborum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</a:t>
            </a:r>
            <a:r>
              <a:rPr lang="en-GB" altLang="en-US" dirty="0" smtClean="0">
                <a:solidFill>
                  <a:srgbClr val="7030A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deep</a:t>
            </a:r>
            <a:endParaRPr lang="en-GB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39498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Spine lateral flexors</a:t>
            </a:r>
          </a:p>
        </p:txBody>
      </p:sp>
    </p:spTree>
    <p:extLst>
      <p:ext uri="{BB962C8B-B14F-4D97-AF65-F5344CB8AC3E}">
        <p14:creationId xmlns:p14="http://schemas.microsoft.com/office/powerpoint/2010/main" val="206161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7" t="3865"/>
          <a:stretch/>
        </p:blipFill>
        <p:spPr>
          <a:xfrm>
            <a:off x="4716016" y="1628800"/>
            <a:ext cx="3611632" cy="4382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39" y="1572546"/>
            <a:ext cx="3329140" cy="443885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908720"/>
            <a:ext cx="6836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Trapezius and sternocleidomastoid</a:t>
            </a:r>
          </a:p>
        </p:txBody>
      </p:sp>
    </p:spTree>
    <p:extLst>
      <p:ext uri="{BB962C8B-B14F-4D97-AF65-F5344CB8AC3E}">
        <p14:creationId xmlns:p14="http://schemas.microsoft.com/office/powerpoint/2010/main" val="34922426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/>
          <a:stretch/>
        </p:blipFill>
        <p:spPr>
          <a:xfrm>
            <a:off x="851740" y="1700808"/>
            <a:ext cx="3394195" cy="43924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5"/>
          <a:stretch/>
        </p:blipFill>
        <p:spPr>
          <a:xfrm>
            <a:off x="4572000" y="1555051"/>
            <a:ext cx="3626783" cy="45377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908720"/>
            <a:ext cx="6188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cs typeface="Arial" pitchFamily="34" charset="0"/>
              </a:rPr>
              <a:t>Scalenes</a:t>
            </a:r>
            <a:r>
              <a:rPr lang="en-GB" sz="3600" b="1" dirty="0">
                <a:cs typeface="Arial" pitchFamily="34" charset="0"/>
              </a:rPr>
              <a:t> – middle and anterior </a:t>
            </a:r>
          </a:p>
        </p:txBody>
      </p:sp>
    </p:spTree>
    <p:extLst>
      <p:ext uri="{BB962C8B-B14F-4D97-AF65-F5344CB8AC3E}">
        <p14:creationId xmlns:p14="http://schemas.microsoft.com/office/powerpoint/2010/main" val="37744047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30" b="2115"/>
          <a:stretch/>
        </p:blipFill>
        <p:spPr>
          <a:xfrm>
            <a:off x="1221450" y="1628800"/>
            <a:ext cx="6662918" cy="44599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908720"/>
            <a:ext cx="33910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cs typeface="Arial" panose="020B0604020202020204" pitchFamily="34" charset="0"/>
              </a:rPr>
              <a:t>Levator</a:t>
            </a:r>
            <a:r>
              <a:rPr lang="en-GB" sz="3600" b="1" dirty="0">
                <a:cs typeface="Arial" panose="020B0604020202020204" pitchFamily="34" charset="0"/>
              </a:rPr>
              <a:t> scapulae</a:t>
            </a:r>
            <a:endParaRPr lang="en-GB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2673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0" t="4185" r="6752"/>
          <a:stretch/>
        </p:blipFill>
        <p:spPr>
          <a:xfrm>
            <a:off x="4644008" y="986657"/>
            <a:ext cx="3306405" cy="4946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147926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Longissimus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cervicis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and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thoracis</a:t>
            </a:r>
            <a:endParaRPr lang="en-GB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1" r="4869"/>
          <a:stretch/>
        </p:blipFill>
        <p:spPr>
          <a:xfrm>
            <a:off x="755576" y="2125599"/>
            <a:ext cx="3460102" cy="380733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908720"/>
            <a:ext cx="292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Erector spinae</a:t>
            </a:r>
          </a:p>
        </p:txBody>
      </p:sp>
    </p:spTree>
    <p:extLst>
      <p:ext uri="{BB962C8B-B14F-4D97-AF65-F5344CB8AC3E}">
        <p14:creationId xmlns:p14="http://schemas.microsoft.com/office/powerpoint/2010/main" val="1512571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23977" y="1700808"/>
            <a:ext cx="6768752" cy="4371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D026AF"/>
                </a:solidFill>
                <a:ea typeface="Calibri" panose="020F0502020204030204" pitchFamily="34" charset="0"/>
                <a:cs typeface="ArialMT"/>
              </a:rPr>
              <a:t>Local </a:t>
            </a:r>
            <a:r>
              <a:rPr lang="en-GB" dirty="0" smtClean="0">
                <a:solidFill>
                  <a:srgbClr val="D026AF"/>
                </a:solidFill>
                <a:ea typeface="Calibri" panose="020F0502020204030204" pitchFamily="34" charset="0"/>
                <a:cs typeface="ArialMT"/>
              </a:rPr>
              <a:t>postural stabilisers: 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ArialMT"/>
              </a:rPr>
              <a:t>L</a:t>
            </a:r>
            <a:r>
              <a:rPr lang="en-GB" sz="1600" dirty="0" smtClean="0">
                <a:ea typeface="Calibri" panose="020F0502020204030204" pitchFamily="34" charset="0"/>
                <a:cs typeface="ArialMT"/>
              </a:rPr>
              <a:t>umbar multifidus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ArialMT"/>
              </a:rPr>
              <a:t>T</a:t>
            </a:r>
            <a:r>
              <a:rPr lang="en-GB" sz="1600" dirty="0" smtClean="0">
                <a:ea typeface="Calibri" panose="020F0502020204030204" pitchFamily="34" charset="0"/>
                <a:cs typeface="ArialMT"/>
              </a:rPr>
              <a:t>ransversus abdominis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ea typeface="Calibri" panose="020F0502020204030204" pitchFamily="34" charset="0"/>
                <a:cs typeface="ArialMT"/>
              </a:rPr>
              <a:t>Diaphragm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ArialMT"/>
              </a:rPr>
              <a:t>P</a:t>
            </a:r>
            <a:r>
              <a:rPr lang="en-GB" sz="1600" dirty="0" smtClean="0">
                <a:ea typeface="Calibri" panose="020F0502020204030204" pitchFamily="34" charset="0"/>
                <a:cs typeface="ArialMT"/>
              </a:rPr>
              <a:t>elvic </a:t>
            </a:r>
            <a:r>
              <a:rPr lang="en-GB" sz="1600" dirty="0">
                <a:ea typeface="Calibri" panose="020F0502020204030204" pitchFamily="34" charset="0"/>
                <a:cs typeface="ArialMT"/>
              </a:rPr>
              <a:t>floor </a:t>
            </a:r>
            <a:r>
              <a:rPr lang="en-GB" sz="1600" dirty="0" smtClean="0">
                <a:ea typeface="Calibri" panose="020F0502020204030204" pitchFamily="34" charset="0"/>
                <a:cs typeface="ArialMT"/>
              </a:rPr>
              <a:t>muscles</a:t>
            </a:r>
          </a:p>
          <a:p>
            <a:pPr lvl="0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solidFill>
                <a:srgbClr val="7030A0"/>
              </a:solidFill>
              <a:ea typeface="Calibri" panose="020F0502020204030204" pitchFamily="34" charset="0"/>
              <a:cs typeface="ArialMT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</a:pPr>
            <a:r>
              <a:rPr lang="en-GB" dirty="0" smtClean="0">
                <a:solidFill>
                  <a:srgbClr val="D026AF"/>
                </a:solidFill>
                <a:ea typeface="Calibri" panose="020F0502020204030204" pitchFamily="34" charset="0"/>
                <a:cs typeface="ArialMT"/>
              </a:rPr>
              <a:t>Global </a:t>
            </a:r>
            <a:r>
              <a:rPr lang="en-GB" dirty="0">
                <a:solidFill>
                  <a:srgbClr val="D026AF"/>
                </a:solidFill>
                <a:ea typeface="Calibri" panose="020F0502020204030204" pitchFamily="34" charset="0"/>
                <a:cs typeface="ArialMT"/>
              </a:rPr>
              <a:t>phasic </a:t>
            </a:r>
            <a:r>
              <a:rPr lang="en-GB" dirty="0" smtClean="0">
                <a:solidFill>
                  <a:srgbClr val="D026AF"/>
                </a:solidFill>
                <a:ea typeface="Calibri" panose="020F0502020204030204" pitchFamily="34" charset="0"/>
                <a:cs typeface="ArialMT"/>
              </a:rPr>
              <a:t>stabilisers: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ArialMT"/>
              </a:rPr>
              <a:t>R</a:t>
            </a:r>
            <a:r>
              <a:rPr lang="en-GB" sz="1600" dirty="0" smtClean="0">
                <a:ea typeface="Calibri" panose="020F0502020204030204" pitchFamily="34" charset="0"/>
                <a:cs typeface="ArialMT"/>
              </a:rPr>
              <a:t>ectus abdominis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ArialMT"/>
              </a:rPr>
              <a:t>I</a:t>
            </a:r>
            <a:r>
              <a:rPr lang="en-GB" sz="1600" dirty="0" smtClean="0">
                <a:ea typeface="Calibri" panose="020F0502020204030204" pitchFamily="34" charset="0"/>
                <a:cs typeface="ArialMT"/>
              </a:rPr>
              <a:t>nternal </a:t>
            </a:r>
            <a:r>
              <a:rPr lang="en-GB" sz="1600" dirty="0" err="1" smtClean="0">
                <a:ea typeface="Calibri" panose="020F0502020204030204" pitchFamily="34" charset="0"/>
                <a:cs typeface="ArialMT"/>
              </a:rPr>
              <a:t>obliques</a:t>
            </a:r>
            <a:endParaRPr lang="en-GB" sz="1600" dirty="0" smtClean="0">
              <a:ea typeface="Calibri" panose="020F0502020204030204" pitchFamily="34" charset="0"/>
              <a:cs typeface="ArialMT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ArialMT"/>
              </a:rPr>
              <a:t>E</a:t>
            </a:r>
            <a:r>
              <a:rPr lang="en-GB" sz="1600" dirty="0" smtClean="0">
                <a:ea typeface="Calibri" panose="020F0502020204030204" pitchFamily="34" charset="0"/>
                <a:cs typeface="ArialMT"/>
              </a:rPr>
              <a:t>xternal </a:t>
            </a:r>
            <a:r>
              <a:rPr lang="en-GB" sz="1600" dirty="0" err="1" smtClean="0">
                <a:ea typeface="Calibri" panose="020F0502020204030204" pitchFamily="34" charset="0"/>
                <a:cs typeface="ArialMT"/>
              </a:rPr>
              <a:t>obliques</a:t>
            </a:r>
            <a:endParaRPr lang="en-GB" sz="1600" dirty="0" smtClean="0">
              <a:ea typeface="Calibri" panose="020F0502020204030204" pitchFamily="34" charset="0"/>
              <a:cs typeface="ArialMT"/>
            </a:endParaRP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 smtClean="0">
                <a:ea typeface="Calibri" panose="020F0502020204030204" pitchFamily="34" charset="0"/>
                <a:cs typeface="ArialMT"/>
              </a:rPr>
              <a:t>Erector spinae</a:t>
            </a:r>
          </a:p>
          <a:p>
            <a:pPr marL="285750" lvl="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600" dirty="0">
                <a:ea typeface="Calibri" panose="020F0502020204030204" pitchFamily="34" charset="0"/>
                <a:cs typeface="ArialMT"/>
              </a:rPr>
              <a:t>Q</a:t>
            </a:r>
            <a:r>
              <a:rPr lang="en-GB" sz="1600" dirty="0" smtClean="0">
                <a:ea typeface="Calibri" panose="020F0502020204030204" pitchFamily="34" charset="0"/>
                <a:cs typeface="ArialMT"/>
              </a:rPr>
              <a:t>uadratus </a:t>
            </a:r>
            <a:r>
              <a:rPr lang="en-GB" sz="1600" dirty="0" err="1" smtClean="0">
                <a:ea typeface="Calibri" panose="020F0502020204030204" pitchFamily="34" charset="0"/>
                <a:cs typeface="ArialMT"/>
              </a:rPr>
              <a:t>lumborum</a:t>
            </a:r>
            <a:endParaRPr lang="en-GB" sz="16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700807"/>
            <a:ext cx="3215863" cy="42878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625876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Stabilising muscles of the spine </a:t>
            </a:r>
            <a:endParaRPr lang="en-GB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84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8"/>
          <a:stretch/>
        </p:blipFill>
        <p:spPr>
          <a:xfrm>
            <a:off x="4032434" y="996178"/>
            <a:ext cx="3960440" cy="505677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11560" y="2224144"/>
            <a:ext cx="17281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Iliocostalis</a:t>
            </a:r>
            <a:r>
              <a:rPr lang="en-GB" sz="1600" dirty="0" smtClean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sz="1600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Cervicis</a:t>
            </a:r>
            <a:endParaRPr lang="en-GB" sz="1600" dirty="0" smtClean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391863" y="2490583"/>
            <a:ext cx="3449166" cy="0"/>
          </a:xfrm>
          <a:prstGeom prst="straightConnector1">
            <a:avLst/>
          </a:prstGeom>
          <a:ln w="12700"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11560" y="908720"/>
            <a:ext cx="292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Erector spinae</a:t>
            </a:r>
          </a:p>
        </p:txBody>
      </p:sp>
      <p:sp>
        <p:nvSpPr>
          <p:cNvPr id="2" name="Rectangle 1"/>
          <p:cNvSpPr/>
          <p:nvPr/>
        </p:nvSpPr>
        <p:spPr>
          <a:xfrm>
            <a:off x="583372" y="2924944"/>
            <a:ext cx="18346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solidFill>
                  <a:srgbClr val="D026AF"/>
                </a:solidFill>
                <a:cs typeface="Arial" panose="020B0604020202020204" pitchFamily="34" charset="0"/>
              </a:rPr>
              <a:t>Iliocostalis</a:t>
            </a:r>
            <a:r>
              <a:rPr lang="en-GB" sz="1600" dirty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D026AF"/>
                </a:solidFill>
                <a:cs typeface="Arial" panose="020B0604020202020204" pitchFamily="34" charset="0"/>
              </a:rPr>
              <a:t>Thoracis</a:t>
            </a:r>
            <a:r>
              <a:rPr lang="en-GB" sz="1600" dirty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83372" y="3881045"/>
            <a:ext cx="2056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solidFill>
                  <a:srgbClr val="D026AF"/>
                </a:solidFill>
                <a:cs typeface="Arial" panose="020B0604020202020204" pitchFamily="34" charset="0"/>
              </a:rPr>
              <a:t>Iliocostalis</a:t>
            </a:r>
            <a:r>
              <a:rPr lang="en-GB" sz="1600" dirty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sz="1600" dirty="0" err="1">
                <a:solidFill>
                  <a:srgbClr val="D026AF"/>
                </a:solidFill>
                <a:cs typeface="Arial" panose="020B0604020202020204" pitchFamily="34" charset="0"/>
              </a:rPr>
              <a:t>Lumborum</a:t>
            </a:r>
            <a:r>
              <a:rPr lang="en-GB" sz="1600" dirty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391863" y="3156552"/>
            <a:ext cx="3307257" cy="0"/>
          </a:xfrm>
          <a:prstGeom prst="straightConnector1">
            <a:avLst/>
          </a:prstGeom>
          <a:ln w="12700"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640217" y="4156331"/>
            <a:ext cx="3058903" cy="0"/>
          </a:xfrm>
          <a:prstGeom prst="straightConnector1">
            <a:avLst/>
          </a:prstGeom>
          <a:ln w="12700">
            <a:solidFill>
              <a:srgbClr val="D026A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4105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26402" y="148478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Spinalis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Cervicis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and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Spinalis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r>
              <a:rPr lang="en-GB" dirty="0" err="1" smtClean="0">
                <a:solidFill>
                  <a:srgbClr val="D026AF"/>
                </a:solidFill>
                <a:cs typeface="Arial" panose="020B0604020202020204" pitchFamily="34" charset="0"/>
              </a:rPr>
              <a:t>Thoracis</a:t>
            </a:r>
            <a:r>
              <a:rPr lang="en-GB" dirty="0" smtClean="0">
                <a:solidFill>
                  <a:srgbClr val="D026AF"/>
                </a:solidFill>
                <a:cs typeface="Arial" panose="020B0604020202020204" pitchFamily="34" charset="0"/>
              </a:rPr>
              <a:t> </a:t>
            </a:r>
            <a:endParaRPr lang="en-GB" dirty="0">
              <a:solidFill>
                <a:srgbClr val="D026A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04755"/>
            <a:ext cx="2736304" cy="36484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9" t="3800" r="5112"/>
          <a:stretch/>
        </p:blipFill>
        <p:spPr>
          <a:xfrm>
            <a:off x="4427984" y="980728"/>
            <a:ext cx="3487934" cy="507243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908720"/>
            <a:ext cx="292092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Erector spinae</a:t>
            </a:r>
          </a:p>
        </p:txBody>
      </p:sp>
    </p:spTree>
    <p:extLst>
      <p:ext uri="{BB962C8B-B14F-4D97-AF65-F5344CB8AC3E}">
        <p14:creationId xmlns:p14="http://schemas.microsoft.com/office/powerpoint/2010/main" val="21686560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628124"/>
            <a:ext cx="3312368" cy="44164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607496" y="1700808"/>
            <a:ext cx="3280214" cy="437361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560" y="908720"/>
            <a:ext cx="57507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External and internal oblique</a:t>
            </a:r>
          </a:p>
        </p:txBody>
      </p:sp>
    </p:spTree>
    <p:extLst>
      <p:ext uri="{BB962C8B-B14F-4D97-AF65-F5344CB8AC3E}">
        <p14:creationId xmlns:p14="http://schemas.microsoft.com/office/powerpoint/2010/main" val="10531358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38131" y="1844824"/>
            <a:ext cx="7416824" cy="3277820"/>
          </a:xfrm>
          <a:prstGeom prst="rect">
            <a:avLst/>
          </a:prstGeom>
          <a:solidFill>
            <a:srgbClr val="FFE7FF"/>
          </a:solidFill>
        </p:spPr>
        <p:txBody>
          <a:bodyPr wrap="square" rtlCol="0">
            <a:spAutoFit/>
          </a:bodyPr>
          <a:lstStyle/>
          <a:p>
            <a:endParaRPr lang="en-GB" altLang="en-US" sz="900" dirty="0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ＭＳ Ｐゴシック" panose="020B0600070205080204" pitchFamily="34" charset="-128"/>
              </a:rPr>
              <a:t>Identify </a:t>
            </a:r>
            <a:r>
              <a:rPr lang="en-GB" altLang="en-US" dirty="0">
                <a:ea typeface="ＭＳ Ｐゴシック" panose="020B0600070205080204" pitchFamily="34" charset="-128"/>
              </a:rPr>
              <a:t>bony structures associated with the major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joints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ＭＳ Ｐゴシック" panose="020B0600070205080204" pitchFamily="34" charset="-128"/>
              </a:rPr>
              <a:t>Explain </a:t>
            </a:r>
            <a:r>
              <a:rPr lang="en-GB" altLang="en-US" dirty="0">
                <a:ea typeface="ＭＳ Ｐゴシック" panose="020B0600070205080204" pitchFamily="34" charset="-128"/>
              </a:rPr>
              <a:t>the functions of bony structures associated with the major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joints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ＭＳ Ｐゴシック" panose="020B0600070205080204" pitchFamily="34" charset="-128"/>
              </a:rPr>
              <a:t>Identify </a:t>
            </a:r>
            <a:r>
              <a:rPr lang="en-GB" altLang="en-US" dirty="0">
                <a:ea typeface="ＭＳ Ｐゴシック" panose="020B0600070205080204" pitchFamily="34" charset="-128"/>
              </a:rPr>
              <a:t>soft tissue structures located at the major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joints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ＭＳ Ｐゴシック" panose="020B0600070205080204" pitchFamily="34" charset="-128"/>
              </a:rPr>
              <a:t>Explain </a:t>
            </a:r>
            <a:r>
              <a:rPr lang="en-GB" altLang="en-US" dirty="0">
                <a:ea typeface="ＭＳ Ｐゴシック" panose="020B0600070205080204" pitchFamily="34" charset="-128"/>
              </a:rPr>
              <a:t>the function of soft tissue structures located at the major </a:t>
            </a:r>
            <a:r>
              <a:rPr lang="en-GB" altLang="en-US" dirty="0" smtClean="0">
                <a:ea typeface="ＭＳ Ｐゴシック" panose="020B0600070205080204" pitchFamily="34" charset="-128"/>
              </a:rPr>
              <a:t>joints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dirty="0"/>
              <a:t>Explain the different types of joint-end </a:t>
            </a:r>
            <a:r>
              <a:rPr lang="en-GB" dirty="0" smtClean="0"/>
              <a:t>feel</a:t>
            </a: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altLang="en-US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131" y="980728"/>
            <a:ext cx="52460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b="1" dirty="0">
                <a:solidFill>
                  <a:srgbClr val="D026AF"/>
                </a:solidFill>
                <a:cs typeface="Arial" pitchFamily="34" charset="0"/>
              </a:rPr>
              <a:t>Learning check</a:t>
            </a:r>
          </a:p>
        </p:txBody>
      </p:sp>
    </p:spTree>
    <p:extLst>
      <p:ext uri="{BB962C8B-B14F-4D97-AF65-F5344CB8AC3E}">
        <p14:creationId xmlns:p14="http://schemas.microsoft.com/office/powerpoint/2010/main" val="3538310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24744"/>
            <a:ext cx="6494664" cy="4972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200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11560" y="1628800"/>
            <a:ext cx="67687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Sternocleidomastoid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superficial</a:t>
            </a:r>
            <a:endParaRPr lang="en-GB" altLang="en-US" dirty="0" smtClean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err="1" smtClean="0">
                <a:ea typeface="Times New Roman" panose="02020603050405020304" pitchFamily="18" charset="0"/>
                <a:cs typeface="Arial" panose="020B0604020202020204" pitchFamily="34" charset="0"/>
              </a:rPr>
              <a:t>Scalenes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deep</a:t>
            </a:r>
            <a:endParaRPr lang="en-GB" altLang="en-US" dirty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Rectus abdominis –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superficial</a:t>
            </a:r>
          </a:p>
          <a:p>
            <a:pPr marL="285750" indent="-285750">
              <a:lnSpc>
                <a:spcPct val="200000"/>
              </a:lnSpc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Psoas </a:t>
            </a:r>
            <a:r>
              <a:rPr lang="en-GB" altLang="en-US" dirty="0" smtClean="0">
                <a:ea typeface="Times New Roman" panose="02020603050405020304" pitchFamily="18" charset="0"/>
                <a:cs typeface="Arial" panose="020B0604020202020204" pitchFamily="34" charset="0"/>
              </a:rPr>
              <a:t>major </a:t>
            </a:r>
            <a:r>
              <a:rPr lang="en-GB" altLang="en-US" dirty="0">
                <a:ea typeface="Times New Roman" panose="02020603050405020304" pitchFamily="18" charset="0"/>
                <a:cs typeface="Arial" panose="020B0604020202020204" pitchFamily="34" charset="0"/>
              </a:rPr>
              <a:t>– </a:t>
            </a:r>
            <a:r>
              <a:rPr lang="en-GB" altLang="en-US" dirty="0" smtClean="0">
                <a:solidFill>
                  <a:srgbClr val="D026A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deep</a:t>
            </a:r>
            <a:endParaRPr lang="en-GB" altLang="en-US" dirty="0" smtClean="0">
              <a:solidFill>
                <a:srgbClr val="D026AF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908720"/>
            <a:ext cx="27308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Spine flexors </a:t>
            </a:r>
            <a:endParaRPr lang="en-GB" sz="3600" b="1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71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4744"/>
            <a:ext cx="4896544" cy="489654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11560" y="908720"/>
            <a:ext cx="4149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itchFamily="34" charset="0"/>
              </a:rPr>
              <a:t>Sternocleidomastoid</a:t>
            </a:r>
          </a:p>
        </p:txBody>
      </p:sp>
    </p:spTree>
    <p:extLst>
      <p:ext uri="{BB962C8B-B14F-4D97-AF65-F5344CB8AC3E}">
        <p14:creationId xmlns:p14="http://schemas.microsoft.com/office/powerpoint/2010/main" val="1375250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37" t="2977"/>
          <a:stretch/>
        </p:blipFill>
        <p:spPr>
          <a:xfrm>
            <a:off x="4644008" y="1844824"/>
            <a:ext cx="3440344" cy="4153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2552"/>
            <a:ext cx="3296902" cy="4395869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11560" y="908720"/>
            <a:ext cx="61881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cs typeface="Arial" pitchFamily="34" charset="0"/>
              </a:rPr>
              <a:t>Scalenes</a:t>
            </a:r>
            <a:r>
              <a:rPr lang="en-GB" sz="3600" b="1" dirty="0">
                <a:cs typeface="Arial" pitchFamily="34" charset="0"/>
              </a:rPr>
              <a:t> – middle and anterior </a:t>
            </a:r>
          </a:p>
        </p:txBody>
      </p:sp>
    </p:spTree>
    <p:extLst>
      <p:ext uri="{BB962C8B-B14F-4D97-AF65-F5344CB8AC3E}">
        <p14:creationId xmlns:p14="http://schemas.microsoft.com/office/powerpoint/2010/main" val="25091162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700808"/>
            <a:ext cx="3246155" cy="43282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11560" y="908720"/>
            <a:ext cx="412734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 err="1">
                <a:cs typeface="Arial" panose="020B0604020202020204" pitchFamily="34" charset="0"/>
              </a:rPr>
              <a:t>Scalenes</a:t>
            </a:r>
            <a:r>
              <a:rPr lang="en-GB" sz="3600" b="1" dirty="0">
                <a:cs typeface="Arial" panose="020B0604020202020204" pitchFamily="34" charset="0"/>
              </a:rPr>
              <a:t> – posterior </a:t>
            </a:r>
            <a:endParaRPr lang="en-GB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45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00"/>
          <a:stretch/>
        </p:blipFill>
        <p:spPr>
          <a:xfrm>
            <a:off x="3851920" y="1052736"/>
            <a:ext cx="3220377" cy="491284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1560" y="908720"/>
            <a:ext cx="36740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b="1" dirty="0">
                <a:cs typeface="Arial" panose="020B0604020202020204" pitchFamily="34" charset="0"/>
              </a:rPr>
              <a:t>Rectus abdominis </a:t>
            </a:r>
            <a:endParaRPr lang="en-GB" sz="3600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01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TCT Brand PPT Template" id="{836D7D1C-A5AE-6C4A-8D5C-E30572F0AF66}" vid="{6ECAAFB8-6FAF-8F47-8FCE-44BA754E035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VTCT Brand PPT Template</Template>
  <TotalTime>78</TotalTime>
  <Words>346</Words>
  <Application>Microsoft Office PowerPoint</Application>
  <PresentationFormat>On-screen Show (4:3)</PresentationFormat>
  <Paragraphs>97</Paragraphs>
  <Slides>33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ＭＳ Ｐゴシック</vt:lpstr>
      <vt:lpstr>Arial</vt:lpstr>
      <vt:lpstr>ArialMT</vt:lpstr>
      <vt:lpstr>Calibri</vt:lpstr>
      <vt:lpstr>Calibri Light</vt:lpstr>
      <vt:lpstr>Times New Roman</vt:lpstr>
      <vt:lpstr>Office Theme</vt:lpstr>
      <vt:lpstr>Conducting subjective and objective assessment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Hamerton</dc:creator>
  <cp:lastModifiedBy>Natasha Bulley</cp:lastModifiedBy>
  <cp:revision>14</cp:revision>
  <cp:lastPrinted>2017-07-13T16:45:47Z</cp:lastPrinted>
  <dcterms:created xsi:type="dcterms:W3CDTF">2017-07-24T10:34:25Z</dcterms:created>
  <dcterms:modified xsi:type="dcterms:W3CDTF">2018-01-30T15:52:10Z</dcterms:modified>
</cp:coreProperties>
</file>