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Montserrat Bold" pitchFamily="2" charset="77"/>
      <p:regular r:id="rId15"/>
    </p:embeddedFont>
    <p:embeddedFont>
      <p:font typeface="Montserrat Extra-Bold" pitchFamily="2" charset="77"/>
      <p:regular r:id="rId16"/>
      <p:bold r:id="rId17"/>
    </p:embeddedFont>
    <p:embeddedFont>
      <p:font typeface="Montserrat Extra-Bold Bold" pitchFamily="2" charset="77"/>
      <p:regular r:id="rId18"/>
      <p:bold r:id="rId19"/>
    </p:embeddedFont>
    <p:embeddedFont>
      <p:font typeface="Montserrat Extra-Bold Italics" pitchFamily="2" charset="77"/>
      <p:regular r:id="rId20"/>
      <p:bold r:id="rId21"/>
      <p:italic r:id="rId22"/>
      <p:boldItalic r:id="rId23"/>
    </p:embeddedFont>
    <p:embeddedFont>
      <p:font typeface="Montserrat Semi-Bold 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26" autoAdjust="0"/>
  </p:normalViewPr>
  <p:slideViewPr>
    <p:cSldViewPr>
      <p:cViewPr varScale="1">
        <p:scale>
          <a:sx n="80" d="100"/>
          <a:sy n="80" d="100"/>
        </p:scale>
        <p:origin x="6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9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1948" y="0"/>
            <a:ext cx="11129676" cy="10287000"/>
            <a:chOff x="0" y="0"/>
            <a:chExt cx="1483956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 l="17088" r="17088"/>
            <a:stretch>
              <a:fillRect/>
            </a:stretch>
          </p:blipFill>
          <p:spPr>
            <a:xfrm>
              <a:off x="0" y="0"/>
              <a:ext cx="14839567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16799708" y="105507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-5400000">
            <a:off x="16007685" y="3237459"/>
            <a:ext cx="245668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028700" y="7078394"/>
            <a:ext cx="1939613" cy="2017981"/>
          </a:xfrm>
          <a:custGeom>
            <a:avLst/>
            <a:gdLst/>
            <a:ahLst/>
            <a:cxnLst/>
            <a:rect l="l" t="t" r="r" b="b"/>
            <a:pathLst>
              <a:path w="1939613" h="2017981">
                <a:moveTo>
                  <a:pt x="0" y="0"/>
                </a:moveTo>
                <a:lnTo>
                  <a:pt x="1939613" y="0"/>
                </a:lnTo>
                <a:lnTo>
                  <a:pt x="1939613" y="2017981"/>
                </a:lnTo>
                <a:lnTo>
                  <a:pt x="0" y="20179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304925"/>
            <a:ext cx="12946500" cy="4889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3"/>
              </a:lnSpc>
            </a:pPr>
            <a:r>
              <a:rPr lang="en-US" sz="10275">
                <a:solidFill>
                  <a:srgbClr val="FFFFFF"/>
                </a:solidFill>
                <a:latin typeface="Montserrat Extra-Bold"/>
              </a:rPr>
              <a:t>Lesson 2 - Recording the programme design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09F7E72-72FE-DC38-83B0-62C9EEB7F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5"/>
    </mc:Choice>
    <mc:Fallback>
      <p:transition spd="slow" advTm="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031023" y="7423557"/>
            <a:ext cx="16256977" cy="8229600"/>
          </a:xfrm>
          <a:prstGeom prst="rect">
            <a:avLst/>
          </a:prstGeom>
          <a:solidFill>
            <a:srgbClr val="19598D"/>
          </a:solidFill>
        </p:spPr>
      </p:sp>
      <p:sp>
        <p:nvSpPr>
          <p:cNvPr id="4" name="Freeform 4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5940585" y="7772400"/>
            <a:ext cx="1939613" cy="2017981"/>
          </a:xfrm>
          <a:custGeom>
            <a:avLst/>
            <a:gdLst/>
            <a:ahLst/>
            <a:cxnLst/>
            <a:rect l="l" t="t" r="r" b="b"/>
            <a:pathLst>
              <a:path w="1939613" h="2017981">
                <a:moveTo>
                  <a:pt x="0" y="0"/>
                </a:moveTo>
                <a:lnTo>
                  <a:pt x="1939613" y="0"/>
                </a:lnTo>
                <a:lnTo>
                  <a:pt x="1939613" y="2017981"/>
                </a:lnTo>
                <a:lnTo>
                  <a:pt x="0" y="2017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181100"/>
            <a:ext cx="10954707" cy="106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7"/>
              </a:lnSpc>
              <a:spcBef>
                <a:spcPct val="0"/>
              </a:spcBef>
            </a:pPr>
            <a:r>
              <a:rPr lang="en-US" sz="8057">
                <a:solidFill>
                  <a:srgbClr val="19598D"/>
                </a:solidFill>
                <a:latin typeface="Montserrat Extra-Bold"/>
              </a:rPr>
              <a:t>Learning objectives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978150"/>
            <a:ext cx="14776080" cy="654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Bold"/>
              </a:rPr>
              <a:t>By the end of the lesson you will be able to: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 Bold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Record the programme for each trimester and the postnatal period 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Arrange the programme so that it is in a format that is easy for a pre or postnatal client to use and understand 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D86328E-B0F9-EA70-4529-C14808FA4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94"/>
    </mc:Choice>
    <mc:Fallback>
      <p:transition spd="slow" advTm="15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13" y="-158270"/>
            <a:ext cx="19659626" cy="9254645"/>
          </a:xfrm>
          <a:prstGeom prst="rect">
            <a:avLst/>
          </a:prstGeom>
          <a:solidFill>
            <a:srgbClr val="19598D"/>
          </a:solidFill>
        </p:spPr>
      </p:sp>
      <p:sp>
        <p:nvSpPr>
          <p:cNvPr id="3" name="Freeform 3"/>
          <p:cNvSpPr/>
          <p:nvPr/>
        </p:nvSpPr>
        <p:spPr>
          <a:xfrm>
            <a:off x="16377677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28700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23662">
            <a:off x="13861144" y="1014412"/>
            <a:ext cx="2075766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10776337">
            <a:off x="2313529" y="1014413"/>
            <a:ext cx="2075766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5936983" y="7657460"/>
            <a:ext cx="1410500" cy="1467490"/>
          </a:xfrm>
          <a:custGeom>
            <a:avLst/>
            <a:gdLst/>
            <a:ahLst/>
            <a:cxnLst/>
            <a:rect l="l" t="t" r="r" b="b"/>
            <a:pathLst>
              <a:path w="1410500" h="1467490">
                <a:moveTo>
                  <a:pt x="0" y="0"/>
                </a:moveTo>
                <a:lnTo>
                  <a:pt x="1410500" y="0"/>
                </a:lnTo>
                <a:lnTo>
                  <a:pt x="1410500" y="1467490"/>
                </a:lnTo>
                <a:lnTo>
                  <a:pt x="0" y="1467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26492" y="1114425"/>
            <a:ext cx="8035017" cy="190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00">
                <a:solidFill>
                  <a:srgbClr val="FFFFFF"/>
                </a:solidFill>
                <a:latin typeface="Montserrat Extra-Bold Bold"/>
              </a:rPr>
              <a:t>Components of programme design</a:t>
            </a:r>
          </a:p>
          <a:p>
            <a:pPr algn="ctr">
              <a:lnSpc>
                <a:spcPts val="2000"/>
              </a:lnSpc>
            </a:pPr>
            <a:endParaRPr lang="en-US" sz="4700">
              <a:solidFill>
                <a:srgbClr val="FFFFFF"/>
              </a:solidFill>
              <a:latin typeface="Montserrat Extra-Bold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Montserrat Extra-Bold Italics"/>
              </a:rPr>
              <a:t>Activity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420472" y="3205759"/>
            <a:ext cx="8035017" cy="465612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5420472" y="3158134"/>
            <a:ext cx="8035017" cy="604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Note down anything you know about the important components of programme design. Consider FITT.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587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E249D83-EA6E-BDC0-CD9A-4C6CDFD42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06"/>
    </mc:Choice>
    <mc:Fallback>
      <p:transition spd="slow" advTm="20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3256162"/>
          <a:ext cx="16230600" cy="5086351"/>
        </p:xfrm>
        <a:graphic>
          <a:graphicData uri="http://schemas.openxmlformats.org/drawingml/2006/table">
            <a:tbl>
              <a:tblPr/>
              <a:tblGrid>
                <a:gridCol w="162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130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Montserrat Extra-Bold Bold"/>
                        </a:rPr>
                        <a:t>Health and safety information (e.g. first aid, fire exits…)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1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 Bold"/>
                        </a:rPr>
                        <a:t>Warm-up 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</a:rPr>
                        <a:t>– exercise selection, intensity, timings and adaptations, appropriate preparatory stretches.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40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 Bold"/>
                        </a:rPr>
                        <a:t>Main component 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</a:rPr>
                        <a:t>– exercise selection, intensity, timings and adaptations, pelvic floor exercises, core exercises, appropriate exercise order.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12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 Bold"/>
                        </a:rPr>
                        <a:t>Cool-down 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</a:rPr>
                        <a:t>– exercise selection, intensity, timings and adaptations, appropriate post-workout stretches.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40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 Bold"/>
                        </a:rPr>
                        <a:t>It is important to record and arrange the programme in a format that is easy to understand.</a:t>
                      </a: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 Bold"/>
                        </a:rPr>
                        <a:t>Diagrams are useful to ensure client understanding.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6003835" y="1124416"/>
            <a:ext cx="1255465" cy="1306191"/>
          </a:xfrm>
          <a:custGeom>
            <a:avLst/>
            <a:gdLst/>
            <a:ahLst/>
            <a:cxnLst/>
            <a:rect l="l" t="t" r="r" b="b"/>
            <a:pathLst>
              <a:path w="1255465" h="1306191">
                <a:moveTo>
                  <a:pt x="0" y="0"/>
                </a:moveTo>
                <a:lnTo>
                  <a:pt x="1255465" y="0"/>
                </a:lnTo>
                <a:lnTo>
                  <a:pt x="1255465" y="1306191"/>
                </a:lnTo>
                <a:lnTo>
                  <a:pt x="0" y="1306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152525"/>
            <a:ext cx="13005326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  <a:spcBef>
                <a:spcPct val="0"/>
              </a:spcBef>
            </a:pPr>
            <a:r>
              <a:rPr lang="en-US" sz="6399">
                <a:solidFill>
                  <a:srgbClr val="19598D"/>
                </a:solidFill>
                <a:latin typeface="Montserrat Extra-Bold Bold"/>
              </a:rPr>
              <a:t>Components of programme design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6108FA9-49E2-B74B-15F4-D52A782B2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904"/>
    </mc:Choice>
    <mc:Fallback>
      <p:transition spd="slow" advTm="143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031023" y="7423557"/>
            <a:ext cx="16256977" cy="8229600"/>
          </a:xfrm>
          <a:prstGeom prst="rect">
            <a:avLst/>
          </a:prstGeom>
          <a:solidFill>
            <a:srgbClr val="19598D"/>
          </a:solidFill>
        </p:spPr>
      </p:sp>
      <p:sp>
        <p:nvSpPr>
          <p:cNvPr id="4" name="Freeform 4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5940585" y="7772400"/>
            <a:ext cx="1939613" cy="2017981"/>
          </a:xfrm>
          <a:custGeom>
            <a:avLst/>
            <a:gdLst/>
            <a:ahLst/>
            <a:cxnLst/>
            <a:rect l="l" t="t" r="r" b="b"/>
            <a:pathLst>
              <a:path w="1939613" h="2017981">
                <a:moveTo>
                  <a:pt x="0" y="0"/>
                </a:moveTo>
                <a:lnTo>
                  <a:pt x="1939613" y="0"/>
                </a:lnTo>
                <a:lnTo>
                  <a:pt x="1939613" y="2017981"/>
                </a:lnTo>
                <a:lnTo>
                  <a:pt x="0" y="2017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181100"/>
            <a:ext cx="10954707" cy="106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7"/>
              </a:lnSpc>
              <a:spcBef>
                <a:spcPct val="0"/>
              </a:spcBef>
            </a:pPr>
            <a:r>
              <a:rPr lang="en-US" sz="8057">
                <a:solidFill>
                  <a:srgbClr val="19598D"/>
                </a:solidFill>
                <a:latin typeface="Montserrat Extra-Bold"/>
              </a:rPr>
              <a:t>Learning review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978150"/>
            <a:ext cx="14776080" cy="698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Can you now: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Record the programme for each trimester and the postnatal period? 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Arrange the programme so that it is in a format that is easy for a pre or postnatal client to use and understand? 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F3E0EB2-CD03-2C82-FE1D-867028CD2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62"/>
    </mc:Choice>
    <mc:Fallback>
      <p:transition spd="slow" advTm="21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214</Words>
  <Application>Microsoft Macintosh PowerPoint</Application>
  <PresentationFormat>Custom</PresentationFormat>
  <Paragraphs>44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Montserrat Semi-Bold Bold</vt:lpstr>
      <vt:lpstr>Calibri</vt:lpstr>
      <vt:lpstr>Montserrat Bold</vt:lpstr>
      <vt:lpstr>Montserrat Extra-Bold Bold</vt:lpstr>
      <vt:lpstr>Montserrat</vt:lpstr>
      <vt:lpstr>Montserrat Extra-Bold</vt:lpstr>
      <vt:lpstr>Arial</vt:lpstr>
      <vt:lpstr>Montserrat Extra-Bold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PPN Unit 2 Lecture 2</dc:title>
  <cp:lastModifiedBy>Gary Stevenson</cp:lastModifiedBy>
  <cp:revision>2</cp:revision>
  <dcterms:created xsi:type="dcterms:W3CDTF">2006-08-16T00:00:00Z</dcterms:created>
  <dcterms:modified xsi:type="dcterms:W3CDTF">2023-06-23T14:11:10Z</dcterms:modified>
  <dc:identifier>DAFdFsoeFp8</dc:identifier>
</cp:coreProperties>
</file>